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29" r:id="rId3"/>
    <p:sldId id="331" r:id="rId4"/>
    <p:sldId id="386" r:id="rId5"/>
    <p:sldId id="382" r:id="rId6"/>
    <p:sldId id="384" r:id="rId7"/>
    <p:sldId id="383" r:id="rId8"/>
    <p:sldId id="392" r:id="rId9"/>
    <p:sldId id="387" r:id="rId10"/>
    <p:sldId id="389" r:id="rId11"/>
    <p:sldId id="390" r:id="rId12"/>
    <p:sldId id="391" r:id="rId13"/>
    <p:sldId id="393" r:id="rId14"/>
    <p:sldId id="394" r:id="rId15"/>
    <p:sldId id="388" r:id="rId16"/>
    <p:sldId id="375" r:id="rId17"/>
  </p:sldIdLst>
  <p:sldSz cx="9144000" cy="6858000" type="screen4x3"/>
  <p:notesSz cx="7010400" cy="92964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200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>
      <p:cViewPr varScale="1">
        <p:scale>
          <a:sx n="81" d="100"/>
          <a:sy n="81" d="100"/>
        </p:scale>
        <p:origin x="106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DE62F53A-53A0-4E2D-9875-087599BB238C}" type="datetimeFigureOut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fld id="{185F6B8D-A2E7-4C5C-B888-E908B4907AC6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73005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1B2B64C1-5FD0-4B50-95A7-39EAD4295FB9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pt-P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pt-PT" noProof="0" smtClean="0"/>
              <a:t>Click to edit Master text styles</a:t>
            </a:r>
          </a:p>
          <a:p>
            <a:pPr lvl="1"/>
            <a:r>
              <a:rPr lang="pt-PT" noProof="0" smtClean="0"/>
              <a:t>Second level</a:t>
            </a:r>
          </a:p>
          <a:p>
            <a:pPr lvl="2"/>
            <a:r>
              <a:rPr lang="pt-PT" noProof="0" smtClean="0"/>
              <a:t>Third level</a:t>
            </a:r>
          </a:p>
          <a:p>
            <a:pPr lvl="3"/>
            <a:r>
              <a:rPr lang="pt-PT" noProof="0" smtClean="0"/>
              <a:t>Fourth level</a:t>
            </a:r>
          </a:p>
          <a:p>
            <a:pPr lvl="4"/>
            <a:r>
              <a:rPr lang="pt-PT" noProof="0" smtClean="0"/>
              <a:t>Fifth level</a:t>
            </a:r>
            <a:endParaRPr lang="pt-P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fld id="{3EFC648B-D0E7-4007-978E-D47752DCC936}" type="slidenum">
              <a:rPr lang="pt-PT" altLang="en-US"/>
              <a:pPr/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115500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C8ADEAB8-482A-463F-AD84-866D0000ECED}" type="slidenum">
              <a:rPr lang="pt-PT" altLang="en-US" sz="1200">
                <a:latin typeface="Calibri" pitchFamily="34" charset="0"/>
              </a:rPr>
              <a:pPr algn="r" eaLnBrk="1" hangingPunct="1"/>
              <a:t>5</a:t>
            </a:fld>
            <a:endParaRPr lang="pt-PT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5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99C9F1EF-2125-4968-B4BC-18B40AB02B67}" type="slidenum">
              <a:rPr lang="pt-PT" altLang="en-US" sz="1200">
                <a:latin typeface="Calibri" pitchFamily="34" charset="0"/>
              </a:rPr>
              <a:pPr algn="r" eaLnBrk="1" hangingPunct="1"/>
              <a:t>6</a:t>
            </a:fld>
            <a:endParaRPr lang="pt-PT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07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3BA453A5-353E-4AC2-B3D0-3A2EC44D6F7F}" type="slidenum">
              <a:rPr lang="pt-PT" altLang="en-US" sz="1200">
                <a:latin typeface="Calibri" pitchFamily="34" charset="0"/>
              </a:rPr>
              <a:pPr algn="r" eaLnBrk="1" hangingPunct="1"/>
              <a:t>7</a:t>
            </a:fld>
            <a:endParaRPr lang="pt-PT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2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1" hangingPunct="1"/>
            <a:fld id="{9F25560B-E62C-4303-A940-D8EA17DD444C}" type="slidenum">
              <a:rPr lang="pt-PT" altLang="en-US" sz="1200">
                <a:latin typeface="Calibri" pitchFamily="34" charset="0"/>
              </a:rPr>
              <a:pPr algn="r" eaLnBrk="1" hangingPunct="1"/>
              <a:t>9</a:t>
            </a:fld>
            <a:endParaRPr lang="pt-PT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7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252000" y="5400000"/>
            <a:ext cx="7812000" cy="504000"/>
          </a:xfrm>
        </p:spPr>
        <p:txBody>
          <a:bodyPr rtlCol="0">
            <a:norm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pt-PT" sz="2000" b="1" i="0" kern="1200" dirty="0" smtClean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252000" y="5940000"/>
            <a:ext cx="6408000" cy="864000"/>
          </a:xfrm>
        </p:spPr>
        <p:txBody>
          <a:bodyPr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t-PT" sz="1400" b="0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dirty="0" smtClean="0"/>
              <a:t>Faça clique para editar o estilo</a:t>
            </a:r>
            <a:endParaRPr lang="pt-P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CF0F0-F890-4A92-90F2-CC4ED6397687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FABEEE-51D3-4B66-BA60-ACC654213794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824D1-7219-468C-970B-D2F97A917969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2A30A-82AD-47A6-A4AE-4950E125F27A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ct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648000" y="144000"/>
            <a:ext cx="8229600" cy="562074"/>
          </a:xfrm>
        </p:spPr>
        <p:txBody>
          <a:bodyPr rtlCol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pt-PT" sz="2000" b="1" kern="1200" dirty="0" smtClean="0">
                <a:solidFill>
                  <a:srgbClr val="00206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23" name="Marcador de Posição de Conteúdo 2"/>
          <p:cNvSpPr>
            <a:spLocks noGrp="1"/>
          </p:cNvSpPr>
          <p:nvPr>
            <p:ph idx="1"/>
          </p:nvPr>
        </p:nvSpPr>
        <p:spPr>
          <a:xfrm>
            <a:off x="612000" y="1440000"/>
            <a:ext cx="7488392" cy="4525963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1pPr>
            <a:lvl2pPr>
              <a:buFontTx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2pPr>
            <a:lvl3pPr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3pPr>
            <a:lvl4pPr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4pPr>
            <a:lvl5pPr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defRPr>
            </a:lvl5pPr>
          </a:lstStyle>
          <a:p>
            <a:pPr lvl="0"/>
            <a:r>
              <a:rPr lang="pt-PT" dirty="0" smtClean="0"/>
              <a:t>Clique para editar os estilos</a:t>
            </a:r>
          </a:p>
          <a:p>
            <a:pPr lvl="1"/>
            <a:r>
              <a:rPr lang="pt-PT" dirty="0" smtClean="0"/>
              <a:t>Segundo nível</a:t>
            </a:r>
          </a:p>
          <a:p>
            <a:pPr lvl="2"/>
            <a:r>
              <a:rPr lang="pt-PT" dirty="0" smtClean="0"/>
              <a:t>Terceiro nível</a:t>
            </a:r>
          </a:p>
          <a:p>
            <a:pPr lvl="3"/>
            <a:r>
              <a:rPr lang="pt-PT" dirty="0" smtClean="0"/>
              <a:t>Quarto nível</a:t>
            </a:r>
          </a:p>
          <a:p>
            <a:pPr lvl="4"/>
            <a:r>
              <a:rPr lang="pt-PT" dirty="0" smtClean="0"/>
              <a:t>Quinto nível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 userDrawn="1">
            <p:ph type="sldNum" sz="quarter" idx="10"/>
          </p:nvPr>
        </p:nvSpPr>
        <p:spPr>
          <a:xfrm>
            <a:off x="7019925" y="655161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724DB0D-E84D-498A-B07D-1A637172215E}" type="slidenum">
              <a:rPr lang="pt-PT" altLang="en-US"/>
              <a:pPr/>
              <a:t>‹nº›</a:t>
            </a:fld>
            <a:endParaRPr lang="pt-PT" altLang="en-US"/>
          </a:p>
        </p:txBody>
      </p:sp>
      <p:sp>
        <p:nvSpPr>
          <p:cNvPr id="5" name="Marcador de Posição do Rodapé 4"/>
          <p:cNvSpPr>
            <a:spLocks noGrp="1"/>
          </p:cNvSpPr>
          <p:nvPr userDrawn="1">
            <p:ph type="ftr" sz="quarter" idx="11"/>
          </p:nvPr>
        </p:nvSpPr>
        <p:spPr>
          <a:xfrm>
            <a:off x="71438" y="6551613"/>
            <a:ext cx="39243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898989"/>
                </a:solidFill>
                <a:ea typeface="ＭＳ Ｐゴシック" pitchFamily="-108" charset="-128"/>
              </a:defRPr>
            </a:lvl1pPr>
          </a:lstStyle>
          <a:p>
            <a:pPr>
              <a:defRPr/>
            </a:pPr>
            <a:r>
              <a:rPr lang="pt-PT"/>
              <a:t>Classificação de segurança se aplicável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1E00-A4AB-43BC-99FD-DD387273B285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97BCB-C99F-482D-BB40-D3350B2FDFC2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04305-AFD5-496F-AFC3-A6D4B6A9A82D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DEC82-1FBA-49D8-A893-69C672912704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2E35-8A05-49FC-9BE6-5AF431196D12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4F206-B5BD-4D6F-9D0F-06ED26B36278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BBAF-B92A-4387-A9E7-82FF39DFB6F6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675A8-7C72-4B76-8DC2-5A79AE10C961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038E-815A-46BD-8009-0B5AAC7EC526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3617E-F6B3-417A-B9A0-BFD151914EED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B1EEB-52CF-460E-80D3-C076512C8BAA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5B88D-236E-4072-BA6A-C864BE971176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6DDD3-7A5E-4310-955A-F2756300EEC1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7DBE9-0232-43D3-885C-1CE9DF0941E6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fld id="{69DBCCC4-F9E7-4A7C-8F0D-70BB177EAEB7}" type="datetime1">
              <a:rPr lang="pt-PT"/>
              <a:pPr>
                <a:defRPr/>
              </a:pPr>
              <a:t>25/09/2017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fld id="{0C2A7A8F-AD51-4FD5-8470-8083434395A2}" type="slidenum">
              <a:rPr lang="pt-PT" altLang="en-US"/>
              <a:pPr/>
              <a:t>‹nº›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ítulo 2"/>
          <p:cNvSpPr>
            <a:spLocks noGrp="1"/>
          </p:cNvSpPr>
          <p:nvPr>
            <p:ph type="subTitle" idx="1"/>
          </p:nvPr>
        </p:nvSpPr>
        <p:spPr>
          <a:xfrm>
            <a:off x="1676400" y="6400800"/>
            <a:ext cx="5638800" cy="457200"/>
          </a:xfrm>
        </p:spPr>
        <p:txBody>
          <a:bodyPr anchorCtr="1"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altLang="en-US" sz="1600" dirty="0">
                <a:solidFill>
                  <a:srgbClr val="7F7F7F"/>
                </a:solidFill>
                <a:ea typeface="MS PGothic" pitchFamily="34" charset="-128"/>
              </a:rPr>
              <a:t>CFR EH Carlos S. Fernandes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altLang="en-US" sz="1600" dirty="0">
              <a:solidFill>
                <a:srgbClr val="7F7F7F"/>
              </a:solidFill>
              <a:ea typeface="MS PGothic" pitchFamily="34" charset="-128"/>
            </a:endParaRPr>
          </a:p>
        </p:txBody>
      </p:sp>
      <p:sp>
        <p:nvSpPr>
          <p:cNvPr id="14339" name="Title 3"/>
          <p:cNvSpPr>
            <a:spLocks noGrp="1"/>
          </p:cNvSpPr>
          <p:nvPr>
            <p:ph type="ctrTitle"/>
          </p:nvPr>
        </p:nvSpPr>
        <p:spPr>
          <a:xfrm>
            <a:off x="252413" y="5830888"/>
            <a:ext cx="8891587" cy="3413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altLang="pt-PT" sz="2200" dirty="0">
                <a:solidFill>
                  <a:schemeClr val="accent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Portuguese HF Radar Network: </a:t>
            </a:r>
            <a:r>
              <a:rPr altLang="pt-PT" sz="2200" dirty="0" smtClean="0">
                <a:solidFill>
                  <a:schemeClr val="accent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Security applications</a:t>
            </a:r>
            <a:r>
              <a:rPr altLang="pt-PT" sz="2200" dirty="0">
                <a:solidFill>
                  <a:schemeClr val="accent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/>
            </a:r>
            <a:br>
              <a:rPr altLang="pt-PT" sz="2200" dirty="0">
                <a:solidFill>
                  <a:schemeClr val="accent1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</a:br>
            <a:endParaRPr altLang="pt-PT" sz="2200" dirty="0">
              <a:solidFill>
                <a:schemeClr val="accent1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558925"/>
            <a:ext cx="6481762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63" y="1970088"/>
            <a:ext cx="251618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/>
          </p:cNvSpPr>
          <p:nvPr/>
        </p:nvSpPr>
        <p:spPr bwMode="auto">
          <a:xfrm>
            <a:off x="914400" y="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Trebuchet MS" pitchFamily="34" charset="0"/>
              </a:rPr>
              <a:t>SAR operations and MASS Rescue</a:t>
            </a:r>
            <a:endParaRPr lang="en-US" altLang="en-US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urf_peniche_hire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013" y="1339850"/>
            <a:ext cx="4203700" cy="452437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81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urf_bar_hire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2759075"/>
            <a:ext cx="4308475" cy="3081338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0" dir="8100000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5738" y="1301750"/>
            <a:ext cx="4489450" cy="1300163"/>
            <a:chOff x="3489" y="0"/>
            <a:chExt cx="2271" cy="495"/>
          </a:xfrm>
        </p:grpSpPr>
        <p:sp>
          <p:nvSpPr>
            <p:cNvPr id="67591" name="Rectangle 4"/>
            <p:cNvSpPr>
              <a:spLocks noChangeArrowheads="1"/>
            </p:cNvSpPr>
            <p:nvPr/>
          </p:nvSpPr>
          <p:spPr bwMode="auto">
            <a:xfrm>
              <a:off x="3489" y="0"/>
              <a:ext cx="2271" cy="4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pt-PT"/>
            </a:p>
          </p:txBody>
        </p:sp>
        <p:pic>
          <p:nvPicPr>
            <p:cNvPr id="6759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21928" t="13106" r="3368" b="63774"/>
            <a:stretch>
              <a:fillRect/>
            </a:stretch>
          </p:blipFill>
          <p:spPr bwMode="auto">
            <a:xfrm>
              <a:off x="3536" y="37"/>
              <a:ext cx="2181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590" name="Rectangle 27"/>
          <p:cNvSpPr>
            <a:spLocks noChangeArrowheads="1"/>
          </p:cNvSpPr>
          <p:nvPr/>
        </p:nvSpPr>
        <p:spPr bwMode="auto">
          <a:xfrm>
            <a:off x="1771650" y="6049963"/>
            <a:ext cx="58150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pt-PT" sz="1600"/>
              <a:t>http://www.hidrografico.pt/qual-e-a-tua-onda.php</a:t>
            </a:r>
            <a:endParaRPr lang="pt-PT" altLang="pt-PT" sz="1600"/>
          </a:p>
        </p:txBody>
      </p:sp>
      <p:sp>
        <p:nvSpPr>
          <p:cNvPr id="9" name="Título 1"/>
          <p:cNvSpPr>
            <a:spLocks/>
          </p:cNvSpPr>
          <p:nvPr/>
        </p:nvSpPr>
        <p:spPr bwMode="auto">
          <a:xfrm>
            <a:off x="914400" y="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Trebuchet MS" pitchFamily="34" charset="0"/>
              </a:rPr>
              <a:t>Surf Conditions Forecast</a:t>
            </a:r>
            <a:endParaRPr lang="en-US" altLang="en-US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980728"/>
            <a:ext cx="3960440" cy="550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rte_xavega_1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980728"/>
            <a:ext cx="5283715" cy="5544616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50800" dist="38101" dir="7560004" algn="tl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13" descr="banner_xavega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2799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>
            <a:spLocks/>
          </p:cNvSpPr>
          <p:nvPr/>
        </p:nvSpPr>
        <p:spPr bwMode="auto">
          <a:xfrm>
            <a:off x="914400" y="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Trebuchet MS" pitchFamily="34" charset="0"/>
              </a:rPr>
              <a:t>Fishery Activities</a:t>
            </a:r>
            <a:endParaRPr lang="en-US" altLang="en-US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operacao_desembarq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025" y="3397250"/>
            <a:ext cx="31781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394200" y="63500"/>
            <a:ext cx="4749800" cy="5638800"/>
            <a:chOff x="4317020" y="762000"/>
            <a:chExt cx="4814279" cy="4622800"/>
          </a:xfrm>
        </p:grpSpPr>
        <p:pic>
          <p:nvPicPr>
            <p:cNvPr id="22534" name="Picture 5" descr="moises_04010329_2013040800_060_1.png"/>
            <p:cNvPicPr>
              <a:picLocks noChangeAspect="1"/>
            </p:cNvPicPr>
            <p:nvPr/>
          </p:nvPicPr>
          <p:blipFill>
            <a:blip r:embed="rId3" cstate="print"/>
            <a:srcRect t="1703"/>
            <a:stretch>
              <a:fillRect/>
            </a:stretch>
          </p:blipFill>
          <p:spPr bwMode="auto">
            <a:xfrm>
              <a:off x="4317020" y="838199"/>
              <a:ext cx="4814279" cy="4546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381382" y="762000"/>
              <a:ext cx="1601006" cy="571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  <p:sp>
        <p:nvSpPr>
          <p:cNvPr id="37893" name="TextBox 14"/>
          <p:cNvSpPr txBox="1">
            <a:spLocks noChangeArrowheads="1"/>
          </p:cNvSpPr>
          <p:nvPr/>
        </p:nvSpPr>
        <p:spPr bwMode="auto">
          <a:xfrm>
            <a:off x="222250" y="93663"/>
            <a:ext cx="338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PT" altLang="pt-PT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Amphibious Operations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4688" y="1884363"/>
            <a:ext cx="211931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9" descr="swan_ih_leixoes_20131002_MID_018.png"/>
          <p:cNvPicPr>
            <a:picLocks noChangeAspect="1"/>
          </p:cNvPicPr>
          <p:nvPr/>
        </p:nvPicPr>
        <p:blipFill>
          <a:blip r:embed="rId3" cstate="print"/>
          <a:srcRect l="7320" r="6490" b="7745"/>
          <a:stretch>
            <a:fillRect/>
          </a:stretch>
        </p:blipFill>
        <p:spPr bwMode="auto">
          <a:xfrm>
            <a:off x="0" y="925513"/>
            <a:ext cx="4151313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7" descr="operations_symb.png"/>
          <p:cNvPicPr>
            <a:picLocks noChangeAspect="1"/>
          </p:cNvPicPr>
          <p:nvPr/>
        </p:nvPicPr>
        <p:blipFill>
          <a:blip r:embed="rId4" cstate="print"/>
          <a:srcRect l="67976" r="-1151" b="52016"/>
          <a:stretch>
            <a:fillRect/>
          </a:stretch>
        </p:blipFill>
        <p:spPr bwMode="auto">
          <a:xfrm>
            <a:off x="8164513" y="839788"/>
            <a:ext cx="858837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1"/>
          <p:cNvSpPr>
            <a:spLocks noChangeArrowheads="1"/>
          </p:cNvSpPr>
          <p:nvPr/>
        </p:nvSpPr>
        <p:spPr bwMode="auto">
          <a:xfrm>
            <a:off x="4456113" y="3640138"/>
            <a:ext cx="1254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pt-PT" altLang="pt-PT" sz="1200">
                <a:solidFill>
                  <a:schemeClr val="bg1"/>
                </a:solidFill>
              </a:rPr>
              <a:t> Harbour Pilots</a:t>
            </a:r>
          </a:p>
        </p:txBody>
      </p:sp>
      <p:pic>
        <p:nvPicPr>
          <p:cNvPr id="24582" name="Picture 22" descr="img1276018882985l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0850" y="1870075"/>
            <a:ext cx="21971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24"/>
          <p:cNvSpPr>
            <a:spLocks noChangeArrowheads="1"/>
          </p:cNvSpPr>
          <p:nvPr/>
        </p:nvSpPr>
        <p:spPr bwMode="auto">
          <a:xfrm>
            <a:off x="7248525" y="3543300"/>
            <a:ext cx="1355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t-PT" altLang="pt-PT" sz="1200">
                <a:solidFill>
                  <a:schemeClr val="bg1"/>
                </a:solidFill>
              </a:rPr>
              <a:t> SAR operations</a:t>
            </a:r>
          </a:p>
        </p:txBody>
      </p:sp>
      <p:pic>
        <p:nvPicPr>
          <p:cNvPr id="24584" name="Picture 26" descr="img_policiamento_detalh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4213" y="4021138"/>
            <a:ext cx="2627312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Rectangle 27"/>
          <p:cNvSpPr>
            <a:spLocks noChangeArrowheads="1"/>
          </p:cNvSpPr>
          <p:nvPr/>
        </p:nvSpPr>
        <p:spPr bwMode="auto">
          <a:xfrm>
            <a:off x="4549775" y="5618163"/>
            <a:ext cx="71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pt-PT" altLang="pt-PT" sz="1200"/>
              <a:t> SWAT</a:t>
            </a:r>
          </a:p>
        </p:txBody>
      </p:sp>
      <p:pic>
        <p:nvPicPr>
          <p:cNvPr id="24586" name="Picture 30" descr="HIDROAVIÃ-O3009874.jpg"/>
          <p:cNvPicPr>
            <a:picLocks noChangeAspect="1"/>
          </p:cNvPicPr>
          <p:nvPr/>
        </p:nvPicPr>
        <p:blipFill>
          <a:blip r:embed="rId7" cstate="print"/>
          <a:srcRect l="21692" t="30930" r="33453" b="25819"/>
          <a:stretch>
            <a:fillRect/>
          </a:stretch>
        </p:blipFill>
        <p:spPr bwMode="auto">
          <a:xfrm>
            <a:off x="7199313" y="3998913"/>
            <a:ext cx="1836737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31"/>
          <p:cNvSpPr>
            <a:spLocks noChangeArrowheads="1"/>
          </p:cNvSpPr>
          <p:nvPr/>
        </p:nvSpPr>
        <p:spPr bwMode="auto">
          <a:xfrm>
            <a:off x="7235825" y="5599113"/>
            <a:ext cx="912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pt-PT" altLang="pt-PT" sz="1200"/>
              <a:t> Scooping</a:t>
            </a:r>
          </a:p>
        </p:txBody>
      </p:sp>
      <p:sp>
        <p:nvSpPr>
          <p:cNvPr id="24588" name="Text Box 3"/>
          <p:cNvSpPr txBox="1">
            <a:spLocks noChangeArrowheads="1"/>
          </p:cNvSpPr>
          <p:nvPr/>
        </p:nvSpPr>
        <p:spPr bwMode="auto">
          <a:xfrm>
            <a:off x="323850" y="0"/>
            <a:ext cx="77739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130000"/>
              </a:lnSpc>
            </a:pPr>
            <a:r>
              <a:rPr lang="pt-PT" altLang="pt-PT" sz="2000">
                <a:solidFill>
                  <a:schemeClr val="bg1"/>
                </a:solidFill>
              </a:rPr>
              <a:t>Mission Impact Diagrams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/>
          <p:cNvSpPr>
            <a:spLocks noGrp="1"/>
          </p:cNvSpPr>
          <p:nvPr>
            <p:ph type="title"/>
          </p:nvPr>
        </p:nvSpPr>
        <p:spPr>
          <a:xfrm>
            <a:off x="647700" y="144463"/>
            <a:ext cx="8229600" cy="561975"/>
          </a:xfrm>
        </p:spPr>
        <p:txBody>
          <a:bodyPr/>
          <a:lstStyle/>
          <a:p>
            <a:pPr>
              <a:defRPr/>
            </a:pPr>
            <a:r>
              <a:rPr lang="pt-PT" altLang="en-US" dirty="0" smtClean="0">
                <a:cs typeface="Arial" panose="020B0604020202020204" pitchFamily="34" charset="0"/>
              </a:rPr>
              <a:t>Safety and Security 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1026" name="0cffa66b-8bd7-44d8-80d2-9a62b918c8bf" descr="190225A5-B3AF-49C6-B8BA-AB669A6F87FE@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908720"/>
            <a:ext cx="9205913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2" descr="data:image/jpeg;base64,/9j/4AAQSkZJRgABAQAAAQABAAD/2wCEAAkGBxQTEhQUExQVFhUVFRUUFxQYFxUUFhYVFBQWFhQWFBcYHCggGBwlHBQUITEhJSkrLi4uFx8zODMsNygtLisBCgoKDg0OGhAQGiwkICQtLCwsLCwsLCwsLCwsLCwsLCwsLCwsLCwsLCwsLCwsLCwsLCwsLCwsLCwsLCwsLCwsLP/AABEIALEBHQMBIgACEQEDEQH/xAAbAAABBQEBAAAAAAAAAAAAAAABAAIDBAUGB//EAEwQAAEDAgMDCQIKBggFBQAAAAEAAhEDIQQSMQVBUQYTIjJhcYGRobHBBxQVQlJictHh8CMzQ4KS0hYkJTSissLxRVSDk7MXU1Vkc//EABkBAAMBAQEAAAAAAAAAAAAAAAABAgMEBf/EACoRAAICAQQCAQMDBQAAAAAAAAABAhEDEiExQQQTURQyYQVCkSJScYGh/9oADAMBAAIRAxEAPwDPKEowkvfPPsc0pyYE5A7HSgSgCkUBYCUgUikExNiJSBQcEQFVEWCUZQRCKCxApIQiig1CBRBQhGEUFilGU2E5FBYpQJRhIooLBKMoIQnQrHJFJAoFYpQlJIBMLEShKJSAQKx9IK7TcFTYE8lYTTbOjG6Rfa4IkSqHOwpG11k4NGmtMNWmqjgrTqkqCoVrBvsyml0RFDMnOTCFsYWxIwiAioNEwIgJQnAJ0FghIhPASIRQ7I4QKeQmodISdgRaiiAqRm2NKQCdlRhMVjYShPyoQgY1FEBOhADIRhOhGEAMhBSQhCAsZCEKSEoQJjYShPDU4NCTdFJWQ5U4MU2UJ4hS5FKBVLUIVl91HlTUhOPwRQjCkyoQgNxkIwn5UoTEMQhSBqBCA3GQmwpYQhBJEEQEQEYSouxqcEcqAYluPYcESEA1Y21dumm/IGGN73AwexvHvUTyLGtUioxcnSNiEMqzcLttjtbdouPvWth8r2Oc1wOUib7j7LqY+Rjnwy5ePkhyhgCICo47a9Kl1nAngLlWcBiRVY2o0EB2468FpHLCT0p7mMsckraJYSypyK0JBCEJ6alY6BlTgEU4BAUMhObTmewT6ge9OhT4cWP54fcplKlZUY26IWUZCYWKxTsU3EGSs1kdluCogyo5U/KkAtbMqGZUoUkIhqBkZCEKdrJRFFJyQ1FkEIQpC1LKmK2MhDKpIRyoHZGGpQpISyosRHCBapYQIQBGGcFKcKUaTsplW2YidVlObXBrCKfJiklFqLUQtEZDgigHBEOCdgEBJzQRBAI4G6cESlyBn1dkUnXDcp7APfp4JnKfZFOnRZzcjnaIcbyA4Oc10E3AJbMdq0pVfb9XMKTfo0o86lQ+9eX+oY4xipJb2et+lylLI4N7UZWwtlUObY/IHOgSXdKHCxsbC4W6AFz3J/EZXvpHf02+xw9hXRALt8WUZY04o8/yIOGRxfQ0oSnQiIXQYj2qNzbp0BENWdNOy9SoAakWrewmxKbsK6u6pDhmhtoGWde+Fggz4qI5ozbiuUU8bVNljDFgBzNJPY4D/SVq7PfRccoo31k1CNDrZnb6KtsjZvOvguyjo7pJzOA6I7Jkq0MFzWJyMlwAHSjTOCLxaR9y5sssbuLe5tBSVOtirtjDHMXDKJAJbnBywIcy95BjzCzYXVY7KSGkE5j1gaZbnZEu62m7TcVz1fDZHlvS1Ah0zPio8TMmqbKzQfKK4RhSZbpQvQRyP8jQEoTmhGEr3HTrga0wiXpJI0p7gpNbDCgpm8ERT7U9VbBpb3IEJUxbCBCOQ4IwUU8ogJiI4ShSQmkIFQ2E1SJrkthqzNaU4lRtIRLgmSOypwQpvBFrzwurNHB1HGGsee4FRKUUrbLSb4Ic25GSr9TZVVpvTIECSS1o0E3J70cPgCSJFOJE/pqWk30dwKyfk412WsM30Z5KzsZ1z2AeUL0duz8BTcHE0wRB6VYkfwl0HThuV6jtrCBxaX4bdlgtkmLgiNfwXm+V5Syx0pHo+Gngnq5PEcY/m6jKv0XSe1ps70K6vPwXWbRNAve4PoFpMiL74tAvqo6eALmy1mZt+kWFjYOgzODRCXi+S8UdNWLy4LPPWtjmMye1xiIV6tsymyo6pVxNJjXgFrGZqpsYJAbbVrhY8VawbMC4EnGZQDEva2kCeDcxueztXZ9djrfk5vpMiWqtvky6VEuLWgXNk6phajTlyyZvYmLTuC2qXyY2P6+0kb89Mm9tzVP8o7LAAOPfAAAaKr4GugaFll81v7Ajgj+4y9mB76b25XPaCc0DQggDWYiCe2PJU9j4ggEUXEm+hA8ZV+vt3Ytw7ETJBIHO3IBF8re1Xf8A1G2WwANrw0AABtKrYCwA6C5Y55xba7NnCDSXwbmH2fGQikwW6ZJOYdHRtiNY3q1SogdZwLp1AA7hHcuTf8JezT+2qn/p1PeFA74TdljV1Y/uO+9c7tu2aWjum4lg3DyCytpVWOuGweMifELlsT8Jez2hpIq5Xglpy6gEgjrWII9nFVD8Kezfo1v4R/OnuFoftilWa4ObQbUbvLH5XR2sLb+BWANsC2anWYTxY4xci8LaPwpbO+jW/hH86ir/AAmbNcLsrTxhs/5104/JyQ2MZY4SK1HFMdEOF9x6J8QVM6n274Wc/wCELBfQqxP1f50x3L3BHVtTyH8y6I+Y+0Q8MemahaQdEFlv5cYE/NqgneB7sysYDalKqyWOk53Ng26oYbeDwunH5MZbGcsbXZbJSD02llcHEHQTxHWAv5pkrptMyJCSd6GYqOUgUxFhpPYpSBGt1SBRzJNDTRK49qbmUZKaSmKyUuCBIUUoFyBWZAxjVYweMaXtGTnL9QuDA7sLjZo7VgBytYBodUaCWATrUzCna8PLbwYi3Fck8r0sUGrVHaU8W9kc3sqjxtjKH8ysHauJcIOyqThEXxOHII7syoMw1IxFPAEQLDE4lp3aZoUg2Wwn+7UDaIZjD43dUXjuTPSSLDMRX3bFw+/9rhjrY794Vlm0MY0QzZFAdgqUB7CqHyO0/wDD6h+xjGH/AFlOOxWb8Bjm/ZqB/sYUrGX2bZ2h/wDE0h/1KR9hVnCbW2g4nNs6nTGRxzBzDoLCGmVgv2Ph/nUtpM1PVB9eYUbsHhW353aFPXVtIEQdb0whsZ3FLbFSDmwlVnSc0ZWvdLWmzpa0RIusjaNXO6X7NqVeBeKrte9phYoxGH/5/FtvFxQ7uIUrcRSJttKsCTAmmDcX+bUtqkgbNB2Ns1p2UYY2G/o3kAElxA/R8XE+ap4plN5GbZToG4UqmUE6mBS7Bfgg928bVcIvehVItE9WqpGU6sgjajcoiQaOJEzYSed7QgdyqioMPRH/AAk676NU6j/8k5jaEj+ytYucPUtPH9Er7qOJLTl2nRBtc8+2D4v7k9nxyxG0MK4SP2tUbrjUoEZbDR6X9ktERH9WfedY/Ra6+SRfRE/2YzUj+7P3b/1e9aVFm0el/XMK6er/AFh4jvlinDNqbqtI3OmIBt83WnqkBkfG6Q02czQH+71OMR1Nd6kO02NMDAMiQJ5irvEyOjuNlqubtfdlNhpWpHpTfWnpCFR+2AbMcRI/a4bSOlqzigCrh9usDsrsGwNkgHmarhOmYCNCAF21DZ1B7GuFBrZgw6m1pjjBkjxuuP8AjW2edA5qpzcuk58KbfN0bMhRY35abiWmm/Nh3OYSCKJLGmOcabSSL3QB2HM4e/6FvhTG7eOiiRh91EfwfguAp4bbD3GK+VpkiaFOAJsOMqx8k7Y/5xv/AGKZ9oTH/o7apRoOBHMtuIggCfGLKnU5L05ENZG8ZB92unkudZsHa4Gc40Pi/NCjSYX8G5z1b6nyVX4lygMziSOHRwyEJuujpsZyYYGktY0kdKMjZIBBLROkxrulZZwTZEUmtaMxLYEyYFt3H0WY7D7fZ0jXc5ouWhuGBIA6osdTF+ErmKuD21ckmdbGh3284VINX4N5vJ+oHVBnAa5trCxLwSDDr2b6qM8nagBPOzDTAAEzuHWWD8m7Z+mf46XciNj7X+dVMb4qNmL6Ady6FnmlVmTxwbtotfJz/wD3WDsLgCO8EqljmVKXz2uHFrgfMA2WDiaFZry2pWeHO6REkOBde43FTUsO5rSXVS8nTpZt/CfFbwzZG92YzjBLgtnGu4pDGu4qmXISunUzlc0XDjXcU3427iqZclmT1MWtFo4t3FA4l3FVZQJRqYtf4JhSK3+RzxSxHOVGVXMa1wPNtc+7hADsu7U+CzBSB/IXR8jtnuquqNZVq0nAB003hsgEgyIObUeawzqoM3wwWtHa7Ow+GrUn1nBtRjicoqUshbBiIIJdcgKk3ZOFyQW4bnXHMwc2KQLARmJ6AOkwe5azhUs1wlrckuc3M4xZxlp1sTICqY/C0+cBpsaWu6xfmBDpvGbfw7ty8mcn0erCCf3FH+i2HfWc0U282M3TbiKkiBaWNqCJjgm0+TY5tz8uJpkEdFry4mZuMwdpGvaofioyOJpVG2JdldmLhAtBgGx4zaNUsOWVKbWUqlWmJAhzXtfLWzDQLhoaQeF1n7H2jT1Q6l/wkfsx7GNf8bxbA92UAuYTMbwGNMeKVWlimNY8bQeGvaHtzsLpaRmk/pRFgdysfGa+Zhbim5QJAc7KHi4GZpH3aKWpicW5zBkY9rRBBbTOaJBg3y69qPau0w+nb4aK9X4+0NJxNEhw6OamRm0Ejou3uHmEx3x43dSwlRpALZawTxPSpAHVWMTtR7302vwrSxgAjK8ObBa6GAECMzG+QT9qbXotZRYaDzzYAyseBkGZjgDm1/Vt/JVe6D7JfjZL4MmrzpJD9m4N47G4Zxm06PCgqtaB0tjgiD+rpPAtJAmm49i6vZ+3cLh6RANRzcwBEZyC2mxvZaw3akrWwu0cJVggM6QzDMyDA3m1tDrwVa18mcsUlyjzt9bBwc+Br05gGKmMZ6RaCmMxuzJyzXZniwxLh3WeRB/BelUMVhKjsrKlPNua2pld4NBBVk4Cm4dZxBFumXgjiM0p2Tpo8xLdn1AYxOKaCyDFag4ZcxG+d6np7Mwti3GYgQSOlRp1JO8OysvEBd5X5M0H9ZjHfap0ne1iwKvJKjmg4OmBnq3awDosaS15yOF36Aa3QGxz/wDR6nq3aBbIBBfhtxfIjS0iJUp2Kc0jaOHvEtLeb0A0h9uK08RyNwwoCs6g5oyNJY19dtRocRDcrXESCRKmrcgAdH1xcHo15u0QOu3ggRkU9jYqehjsM7pEwK1VtiTLbO3TbuCNTYe18806tFzJd0BXqGQTYS4HTdfcFarfB67nOcFbFZpJ6XxeoBPWgSDBUGJ5FV5JFczmLulhM2syOgTa5QAMBsTapxB54lmHh1qdWmXj6IBLSfEhdaOToIBNfFbj+sbYjuYuMqbAxrZLcRQBL8124ihAv0dNL+i1cHhq3O0g5zXszEPHPvENOW7TmGaL29EbDR0lLYUCPjGJPfUafLoJz9i7uerjue2fWmjS5P0gZmqZ416x8B0kauwqTmls1RO8V6wI7jmsih2R/Ilo5/Ed+dk/+NUcdyXBYclWuHTP6wbyTHUtr6BXjydpZMufEfa+MVc3nKk+RKURNbSJ5+tPfrqgVnIO2DGtbETGX9e8GRvgAX9E13J1sOPOVja84isAB2dKB4CVvYjkdRdJ53E5oIE13kd5ELnqvJGi0lrxUJt1qrzvmx4K0Mz6/JTDvpuNOz3iRVc6pUcSNCXVHEkblw+MwL6Ly1401jpNIOhntgr0lnJrDgzkvoZL3f6ksPyew1MdGkxvW3G+azpk71vjyOBjlwqf+Tytw3jT2JsrodtcnH0iXUyHsF7EZmjtbM2G9YJ7NeFvT7l2RmnwebODi6YxA+KRCsYHBGq4gbmucTuGVhdfyhVexCVuisSmklL870PFDY0kdZmB69Np7RIK1uTNehTrtdDrjKc2UgaEOB1EEDzXMYParWgZmucd5z+4ytfB4ihVIGZzSTGUkkz4CPVKdSVM6McqaZ6zShwBaTB3gyFIaR06J7xC84dsnE0OlhMQ4byyczT+6ZHop8Py4xlE5cRh2v7Wyw+kj0XA8D6O1ZUd47BMJvTjtbf8VXfs5hsHkcQ4cNOt3LJ2f8IOEfAfnpH6zZHm37l0mC2hRrCaVRlT7Lg7zGoWUsTXKNFk+GZlfYciBlILS02iZF98bgRZZu0Ngue0AhzAACchBcS2nDelaIvYfcutNBvCO626NyBokaOI74cNIEzft1WehF6zjMXg64cXMr1GyDY3GYEBoAAIvlg33lLJVhpPNVHFokZQ486SSSSDZsWjdZdo5jt4a703+PZ5KGphmEdKmRbcJG61vAJOA45KOLxxgNc/DtccpLyx5ptEOyiBF9/kmYHE03mpSZQq0XtaecsHOy2gNPz5uI7Suufs2k6wdH1ZIHz4sI3gn9zvQdsWA4h13ZdzQC1sRJADrX3qPUvg097/ALmcbQwGHD7YgseREhhaYcAesDwhPx+xqlQ5TUa4sAZZ+UjKIEjjBBntW3ieTt3k02kuO6Rq8NkdaJEE9ncszaXJ5ri52Qtc5z3Od1paXNYQSTm1a0C3CIlQ8Rr9RJ77M0dlNrUjTFR4yAZWtaXHqtklxkz1Rqs2nyirl96rmsMaNa8gQRJBv9G3GeNpKeAFNz3B5DWtcGMdLZcW5XwXgBpuRv8AcrFStiXXpBgBALA4c6Bls5rnhupsQZtCGpbUydUbeqP8bGnsvbj6zHlpFnlrZaZLWtbmJiLkko1Nv1WiXUhzcjphxLmggHQNI0P470/ZuyKj6OasRTqvL3EMAhrX5Yac2pAa2/erL9l1QCGvZBNxlLbTcdA7xZbf1I524tkX9KQ0jnKT2tmM8tjdeJ7QtytQDywmeg7OIMAmCL8RBKwXbIrPGXM1jQHAdd4vYWzA2Ej8Vs7Iwr6VJjKlTnHNkZ8oZIkx0RpAgKo32RKuiXEUS4shzm5XZiB84QRld2XnwWZjKRNUsztzPBLGuYDl6IAj6QkOJnitpCBMxfinQkyqzZ7YbOoAktJYCYucrTCo8o9jOr04pVn0Xtu1zXEA9jwDcexbBco3PQ2Cs4zCcmMTzwc/GVuahwNOXF8/NOa4/wB1ZxfJqqXA08ZXAgAgvde5k2b3LpXvVDaLquUcy6kDv5xrnAjdBa4R6qaKtlEcnnQZxVed3SOvkuefyU2gS3Ni2OAzZpNbf1cvRMLc57Hf/U7pqD3qXPjt7cL51FQbnC7S5IY5pbmxTYJdcGod4IBBbw3oO5L1HTNYiY3ExB3TC6TbO28ZSe2m6hSeHgmWiq4W3G4g6rk9q8qq1L9nruDHujvv2oTRVNLcjwXIDmqgqtxDw4OzAtY0QfF54qflZyczgVKLBmHWYLSN5HbO78FX2btvFV6bKpdzdN7ixsUx0nB2UhpIMnWyFSljKz8jK9QOGoBay0b7C8xbtWkZ6XsZSxxlE5CvSLSWvGVw1mQfEe9aXJ1wHPCIPM1nSD9Gk4eN3LsNmYaZw+PpGq0NBZXu6oC7UFzCSBIPkocFyeaGV+aIvz1MNdrkIc2m+5s28kxey6PqE4tM5l40oytHnBhGR+f91obU2XVw7stWmW8Dq02nonxCoZgupST3RwtNOmBrhwU9GpG5VmNT5vafalYrNvCbVewdBz28YkewrTpbeeRD+mPrxPnK5lmJLbTI4GfvU1PEbwd/VPutbzS2No5GjoXChUIkFvhPqE5/Jw2NMkRcG7fKVkYesTeKYv8APiPArSpbTyuEOM/VGvdBSa+DSOX5NXBY7aNCAyuHD6NRwqD1kjzW1R+EGrTtiMO0xq6k7/SZ9qysHtaOs2o4d1/xV749h3jpgtni1ZuK7RtGd8M6XZ3LrBVYHO82TuqNLf8AEJb6ro8PXa8Zqb2vHFpDh5heW1tmUalmkdhLSB5qhU2BVpOmi8tINi15n3e1Q8EHw6LU5Hsj6YOoB/JHsPqo/ijd0t7iR9H+ULyzD8pdpYfrEVAN1QB1vtWd6rZwHwmgWxGHc36zHB3+F0e0rOXjT63KWRdndmi7c7foQDq8Ejykf7Jj88XY12tgdel0RDvq37wszZ3LDBVurWa0n5r5pn/FbyK3WEESCCOIMjwKxcWuTROyg9tOTLC39beCLWzmR9Kx4mOxQu2bReZGWZpncTAFhcSMwWsQo30GnVo1adN7er5KaGpMzW7Lc2MtV4609J2/qAB0gRomF2KYCZzxTzEZWuJeNabcpae4wtJuEAIylwyl5gGxL9ZnWDcJ9NhDQC7MQIkiCTxMJUPUyi3H1sxaaTTlDXEtcW2dOmYQTYyJspvlOOtSqt/d5z/xlysymko3C18EPytS3uy/ba6n/nARbtCm7q1GHuc0+wpOdCq1mtOrWnvAKVsexZrYoNAJOrmtG+7iGtHmQon4kSRvCzK2EpH9kz+EBV34du4OHc949A5IdI0H1W8AN3DfKr1Kw4nfvO/xVB9KNHVB++4+1U6rXD57/wDCfa1A6RqVMRZUamII0MeKpmoRaSe0x7gozVTGWXYuoNHuHc9w96b8pVh+0d5z7VWD+4+fuKa53YgC07a9be88bhvnooam2n3kg97GGe+yrE62nxj3LK2jjWsBLh6gexNbidGjX5Q1GzBYP3Getlz20OXFYWYWE6TzdP7lg47aRqGxhvqfuVA5exdePA3uzhy+UltE0toberVxFV+YcAxrQPILOTS0fkpc32LtjFRVI4ZTcncgc2eCcCRp96lbTnS/knOoPG4j2JNEEJqO338EW1Ow9/4K7RpPO5w8iPVPyxEvjiMqmikVqWJqMOYQDETlbvEHcpKWKcDMds6fgnOFP6RPGx9JITqdWkNQR4O9zkDLDNtuadXR2ZRfyU7eUlQiC9wHaG6cLAKtVqsAs1x8z7Rp4qpmab5HeED3IHqa7N4bdLmgB4kaS7JB7t/itbD4w5QSM5H0bz5OsdVxT2tn9U4fvfgrmAx7acdF2oMkkgdyKKjld7no2Erh7DNIxpETHe3UJrtm4dwILB/CRPgblcqOVFc9WsD9UhgnuLm2UrOVNUmH0qbjI1c2RGmWIUaGuDoWddmzU5H0niWGO4+2ZVOnyfxdEzhqxAHB5Zft3HxCqVtvVnQSwtDSSQ11yOE5vYjT5SVWzOfKTOsujgMzpG9NuY1OBs0uVO08PaqxtUDe5oNu+mQfNaeE+FCnpWoPYeLSHejoKxqHKIVD0DlEgw5zvWx9vFbjqdCo3M7KR2gx262WTjH90f4NU74Zr4Tl3gan7bIeD2ub6xHqtjDbVo1P1dWm/wCy9p9hXHUdgYU35qmZuOi2PQKLG8jsK8TzOQ8WEj0mFm8cOrLuR3rnKNy87dyPLD+hxden2ZiI7ohXGbJx7B0MbUJjR4a8T3kkqfSupD1PtHaVDxUL2LmtnjagP6StQjcTTLpP7oFu1PrbS2pT1w1CqOLHEHyJS9L+UGs23UUw4Zc+/lbiKZips94OpyOzexqdS5dMcDmwmKA3kMneBrI3kJeifwP2I2X4Q8FTxWDdlOWxi1purWE5VUHj9Vih34eqf8oK1KWIpvggVB2GjVHtbZS8clyhqZgM2O8gGXXAP6obwDuqSPJU6uCIJBkEbl0VTaGFzFpr0muGrXPaxw72uIIQNNjuq5ru5wPsKhxZSmc18SPFB2CK2dpVKdBuaq4MG6dT2NGpXmfKTls+oSygDTZcF37R38o7BdVHFKXBGTPGC3NDlBtmnRlrelU+iNB9o7u5cFjcXUqOzOd4bh3BRuM6qPKF1wwqJ52XyZZPwgte7v8ABIuIQIRg8StrZz2R5uzxRz/W9ETPFAtRbHZM2r3FW8NjiN7u4H71TB7EgPzdO2TZqfKAvLZHhr2qJ20vqeZd96otJClbUO+fRFjssfHx9C3efcpKdQOPUE8Idb19qrz9n2+xPY4EjpOHaIHvQCZo820C9ICwlwMC/j70w0mNmzCeBMHwklMw1NzT0KgM3IMT4i6sVcG0wSNdRmjy0QXyQnKLnO08Acw9wTm1Rqd8RmbPkWpzmZT14bGjgDHcLoPwlJ1xUYD32nyTETOAOjWHfBAPlOig54kdHo9wHlpCfQ2Y7cWHta66XyU8a1HDsubexA9yCrWcYlxn7MeZBTvjNUCDIHGJHnNlJU2PvzE+V1HTwLQe3tcCPKEBUiWjtQsOrSO0NJ87wtfD8oagBcxlIkCCJcDrNrgexZrcJ9SmRpce8FRtw0y5oaPslwPtSpMpSkuDoMNytrZSObyakxLtftGVFhOUtWmSWtmTJBc7XiO1Y1DEVGm7Z8tfKQpauJ+kwjtj3paUaxyPtnQYLlo4u/TMJbvLSMze0DQro8Jytwpj9LVBJ+fTNv4bR5rzovP0T6H3prMSOBnfYe/RS8aZfua7PU6nKHBsknENJAnogknssFiV/hDw46jKxN7nK3uiCVxMZj0ST2Zo9ohQPbxBHff1S9KE/Il0dXhfhFeD02AgzfM7SbDThHktrC/CLQsCwtnUhwcB3TC85LQPmz4x7kx7WfRcPEFHqiL3yPXW8usIJ6ZtuA+4x6rQwPKrDVCMlQadg8I1XhzajRx77lSVK8jX0ACXoXyNeT+D23bFLC1wRUFN06kxm4Tm1C8w5TbBpsqk0DTNM3AFTQ8NSVzgxxHG3b7VJ8pOmYb4rTHFwfJM/IvhGhSwhLAC+47S7f2gKCpgabZJbzpO8yB4RCrHHneQB2KrX2i46Fb6onM5Plj8dVblyNphoEniZO+dVllSPeTqoyFjJ2S3YpSCQCBCkAlyYfzZJAlFgWqeis4XVySS0JRFiNSlU0SSSGFuniETuSSSGRH3LQ2d83wSSQWiXbe787lV2dr4/ckkgT+426XWcn43f+dyKSDUmb1B4KY6FJJBTKZ6xUdZJJMTL+y93cliOt+exJJCDogq7lVxH3pJIEUd/ifYo6+oSSSJ6LNPem1tEkkwZSd7lCPekkmSMO9OKCSBDKyiQSU9ksRTSikkyUNCSSSQ+xrtUXJJJD7P/9k=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cs typeface="Arial" charset="0"/>
            </a:endParaRPr>
          </a:p>
        </p:txBody>
      </p:sp>
      <p:pic>
        <p:nvPicPr>
          <p:cNvPr id="7" name="Imagem 6" descr="crui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113" y="2133600"/>
            <a:ext cx="21050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fis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" y="3357563"/>
            <a:ext cx="153828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sagre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563" y="4508500"/>
            <a:ext cx="16668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vasc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5517232"/>
            <a:ext cx="1800200" cy="1204497"/>
          </a:xfrm>
          <a:prstGeom prst="rect">
            <a:avLst/>
          </a:prstGeom>
          <a:scene3d>
            <a:camera prst="orthographicFront">
              <a:rot lat="0" lon="11099999" rev="0"/>
            </a:camera>
            <a:lightRig rig="threePt" dir="t"/>
          </a:scene3d>
        </p:spPr>
      </p:pic>
      <p:pic>
        <p:nvPicPr>
          <p:cNvPr id="11" name="Imagem 10" descr="iast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9338" y="5300663"/>
            <a:ext cx="15843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upo 30"/>
          <p:cNvGrpSpPr>
            <a:grpSpLocks/>
          </p:cNvGrpSpPr>
          <p:nvPr/>
        </p:nvGrpSpPr>
        <p:grpSpPr bwMode="auto">
          <a:xfrm>
            <a:off x="2195513" y="2546350"/>
            <a:ext cx="3455987" cy="2970213"/>
            <a:chOff x="2195736" y="2401720"/>
            <a:chExt cx="3456384" cy="2971496"/>
          </a:xfrm>
        </p:grpSpPr>
        <p:cxnSp>
          <p:nvCxnSpPr>
            <p:cNvPr id="13" name="Conexão recta unidireccional 12"/>
            <p:cNvCxnSpPr>
              <a:stCxn id="0" idx="3"/>
            </p:cNvCxnSpPr>
            <p:nvPr/>
          </p:nvCxnSpPr>
          <p:spPr>
            <a:xfrm>
              <a:off x="3132469" y="2401720"/>
              <a:ext cx="2303727" cy="30652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xão recta unidireccional 13"/>
            <p:cNvCxnSpPr/>
            <p:nvPr/>
          </p:nvCxnSpPr>
          <p:spPr>
            <a:xfrm flipV="1">
              <a:off x="2483106" y="2781297"/>
              <a:ext cx="2953089" cy="223140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xão recta unidireccional 14"/>
            <p:cNvCxnSpPr/>
            <p:nvPr/>
          </p:nvCxnSpPr>
          <p:spPr>
            <a:xfrm flipV="1">
              <a:off x="3491285" y="2852765"/>
              <a:ext cx="2016357" cy="2520451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xão recta unidireccional 15"/>
            <p:cNvCxnSpPr>
              <a:stCxn id="0" idx="0"/>
            </p:cNvCxnSpPr>
            <p:nvPr/>
          </p:nvCxnSpPr>
          <p:spPr>
            <a:xfrm flipH="1" flipV="1">
              <a:off x="5580675" y="2852765"/>
              <a:ext cx="71445" cy="2304458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xão recta unidireccional 16"/>
            <p:cNvCxnSpPr/>
            <p:nvPr/>
          </p:nvCxnSpPr>
          <p:spPr>
            <a:xfrm flipV="1">
              <a:off x="2195736" y="2781297"/>
              <a:ext cx="3169014" cy="86397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Imagem 35" descr="broad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908720"/>
            <a:ext cx="2143125" cy="2143125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ítulo 2"/>
          <p:cNvSpPr>
            <a:spLocks noGrp="1"/>
          </p:cNvSpPr>
          <p:nvPr>
            <p:ph type="subTitle" idx="1"/>
          </p:nvPr>
        </p:nvSpPr>
        <p:spPr>
          <a:xfrm>
            <a:off x="1676400" y="6400800"/>
            <a:ext cx="5638800" cy="457200"/>
          </a:xfrm>
        </p:spPr>
        <p:txBody>
          <a:bodyPr anchorCtr="1"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altLang="en-US" sz="1800">
                <a:solidFill>
                  <a:srgbClr val="7F7F7F"/>
                </a:solidFill>
                <a:ea typeface="MS PGothic" pitchFamily="34" charset="-128"/>
              </a:rPr>
              <a:t>CFR EH Carlos S. Fernandes</a:t>
            </a:r>
          </a:p>
        </p:txBody>
      </p:sp>
      <p:sp>
        <p:nvSpPr>
          <p:cNvPr id="65539" name="Title 3"/>
          <p:cNvSpPr>
            <a:spLocks noGrp="1"/>
          </p:cNvSpPr>
          <p:nvPr>
            <p:ph type="ctrTitle"/>
          </p:nvPr>
        </p:nvSpPr>
        <p:spPr>
          <a:xfrm>
            <a:off x="252413" y="5830888"/>
            <a:ext cx="8891587" cy="3413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endParaRPr altLang="pt-PT" sz="2200">
              <a:solidFill>
                <a:schemeClr val="accent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Captura de ecrã 2014-10-15, às 15.51.4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175" y="0"/>
            <a:ext cx="545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ítulo 1"/>
          <p:cNvSpPr txBox="1">
            <a:spLocks/>
          </p:cNvSpPr>
          <p:nvPr/>
        </p:nvSpPr>
        <p:spPr bwMode="auto">
          <a:xfrm>
            <a:off x="838200" y="76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spcAft>
                <a:spcPts val="1200"/>
              </a:spcAft>
            </a:pPr>
            <a:r>
              <a:rPr lang="en-GB" altLang="en-US" sz="1600" b="1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PORTUGUESE OCEANOGRAFIC OBSERVATION NETWORK</a:t>
            </a:r>
          </a:p>
          <a:p>
            <a:pPr algn="r" eaLnBrk="1" hangingPunct="1">
              <a:spcAft>
                <a:spcPts val="1200"/>
              </a:spcAft>
            </a:pPr>
            <a:r>
              <a:rPr lang="en-GB" altLang="en-US" sz="1600" b="1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HF Radar Network</a:t>
            </a:r>
          </a:p>
        </p:txBody>
      </p:sp>
      <p:sp>
        <p:nvSpPr>
          <p:cNvPr id="7172" name="TextBox 11"/>
          <p:cNvSpPr txBox="1">
            <a:spLocks noChangeArrowheads="1"/>
          </p:cNvSpPr>
          <p:nvPr/>
        </p:nvSpPr>
        <p:spPr bwMode="auto">
          <a:xfrm>
            <a:off x="539750" y="40767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en-US" sz="1400">
                <a:latin typeface="Calibri" pitchFamily="34" charset="0"/>
                <a:cs typeface="Arial" charset="0"/>
              </a:rPr>
              <a:t>HF stations – Algarve (</a:t>
            </a:r>
            <a:r>
              <a:rPr lang="en-GB" altLang="en-US" sz="1400">
                <a:latin typeface="Calibri" pitchFamily="34" charset="0"/>
                <a:cs typeface="Arial" charset="0"/>
              </a:rPr>
              <a:t>2012-2015</a:t>
            </a:r>
            <a:r>
              <a:rPr lang="pt-PT" altLang="en-US" sz="1400">
                <a:latin typeface="Calibri" pitchFamily="34" charset="0"/>
                <a:cs typeface="Arial" charset="0"/>
              </a:rPr>
              <a:t> )</a:t>
            </a:r>
            <a:endParaRPr lang="en-US" altLang="en-US" sz="1400">
              <a:latin typeface="Calibri" pitchFamily="34" charset="0"/>
              <a:cs typeface="Arial" charset="0"/>
            </a:endParaRPr>
          </a:p>
        </p:txBody>
      </p:sp>
      <p:grpSp>
        <p:nvGrpSpPr>
          <p:cNvPr id="7173" name="Group 31"/>
          <p:cNvGrpSpPr>
            <a:grpSpLocks noChangeAspect="1"/>
          </p:cNvGrpSpPr>
          <p:nvPr/>
        </p:nvGrpSpPr>
        <p:grpSpPr bwMode="auto">
          <a:xfrm>
            <a:off x="6264275" y="3733800"/>
            <a:ext cx="60325" cy="304800"/>
            <a:chOff x="5715000" y="2591594"/>
            <a:chExt cx="152400" cy="762000"/>
          </a:xfrm>
        </p:grpSpPr>
        <p:cxnSp>
          <p:nvCxnSpPr>
            <p:cNvPr id="7201" name="Straight Connector 16"/>
            <p:cNvCxnSpPr>
              <a:cxnSpLocks noChangeShapeType="1"/>
              <a:endCxn id="18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203" name="Straight Connector 28"/>
            <p:cNvCxnSpPr>
              <a:cxnSpLocks noChangeShapeType="1"/>
              <a:stCxn id="18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7174" name="Group 32"/>
          <p:cNvGrpSpPr>
            <a:grpSpLocks noChangeAspect="1"/>
          </p:cNvGrpSpPr>
          <p:nvPr/>
        </p:nvGrpSpPr>
        <p:grpSpPr bwMode="auto">
          <a:xfrm>
            <a:off x="6400800" y="3962400"/>
            <a:ext cx="60325" cy="304800"/>
            <a:chOff x="5715000" y="2591594"/>
            <a:chExt cx="152400" cy="762000"/>
          </a:xfrm>
        </p:grpSpPr>
        <p:cxnSp>
          <p:nvCxnSpPr>
            <p:cNvPr id="7198" name="Straight Connector 33"/>
            <p:cNvCxnSpPr>
              <a:cxnSpLocks noChangeShapeType="1"/>
              <a:endCxn id="35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" name="Rounded Rectangle 34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200" name="Straight Connector 35"/>
            <p:cNvCxnSpPr>
              <a:cxnSpLocks noChangeShapeType="1"/>
              <a:stCxn id="35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7175" name="Group 40"/>
          <p:cNvGrpSpPr>
            <a:grpSpLocks noChangeAspect="1"/>
          </p:cNvGrpSpPr>
          <p:nvPr/>
        </p:nvGrpSpPr>
        <p:grpSpPr bwMode="auto">
          <a:xfrm>
            <a:off x="7391400" y="5029200"/>
            <a:ext cx="60325" cy="304800"/>
            <a:chOff x="5715000" y="2591594"/>
            <a:chExt cx="152400" cy="762000"/>
          </a:xfrm>
        </p:grpSpPr>
        <p:cxnSp>
          <p:nvCxnSpPr>
            <p:cNvPr id="7195" name="Straight Connector 41"/>
            <p:cNvCxnSpPr>
              <a:cxnSpLocks noChangeShapeType="1"/>
              <a:endCxn id="43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" name="Rounded Rectangle 42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197" name="Straight Connector 43"/>
            <p:cNvCxnSpPr>
              <a:cxnSpLocks noChangeShapeType="1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7176" name="Group 44"/>
          <p:cNvGrpSpPr>
            <a:grpSpLocks noChangeAspect="1"/>
          </p:cNvGrpSpPr>
          <p:nvPr/>
        </p:nvGrpSpPr>
        <p:grpSpPr bwMode="auto">
          <a:xfrm>
            <a:off x="7019925" y="5105400"/>
            <a:ext cx="60325" cy="304800"/>
            <a:chOff x="5715000" y="2591594"/>
            <a:chExt cx="152400" cy="762000"/>
          </a:xfrm>
        </p:grpSpPr>
        <p:cxnSp>
          <p:nvCxnSpPr>
            <p:cNvPr id="7192" name="Straight Connector 45"/>
            <p:cNvCxnSpPr>
              <a:cxnSpLocks noChangeShapeType="1"/>
              <a:endCxn id="47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7" name="Rounded Rectangle 46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194" name="Straight Connector 47"/>
            <p:cNvCxnSpPr>
              <a:cxnSpLocks noChangeShapeType="1"/>
              <a:stCxn id="47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7177" name="Group 48"/>
          <p:cNvGrpSpPr>
            <a:grpSpLocks noChangeAspect="1"/>
          </p:cNvGrpSpPr>
          <p:nvPr/>
        </p:nvGrpSpPr>
        <p:grpSpPr bwMode="auto">
          <a:xfrm>
            <a:off x="7924800" y="5029200"/>
            <a:ext cx="60325" cy="304800"/>
            <a:chOff x="5715000" y="2591594"/>
            <a:chExt cx="152400" cy="762000"/>
          </a:xfrm>
        </p:grpSpPr>
        <p:cxnSp>
          <p:nvCxnSpPr>
            <p:cNvPr id="7189" name="Straight Connector 49"/>
            <p:cNvCxnSpPr>
              <a:cxnSpLocks noChangeShapeType="1"/>
              <a:endCxn id="51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1" name="Rounded Rectangle 50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191" name="Straight Connector 51"/>
            <p:cNvCxnSpPr>
              <a:cxnSpLocks noChangeShapeType="1"/>
              <a:stCxn id="51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53" name="Pie 52"/>
          <p:cNvSpPr>
            <a:spLocks noChangeArrowheads="1"/>
          </p:cNvSpPr>
          <p:nvPr/>
        </p:nvSpPr>
        <p:spPr bwMode="auto">
          <a:xfrm>
            <a:off x="5867400" y="3657600"/>
            <a:ext cx="914400" cy="914400"/>
          </a:xfrm>
          <a:custGeom>
            <a:avLst/>
            <a:gdLst>
              <a:gd name="T0" fmla="*/ 914400 w 914400"/>
              <a:gd name="T1" fmla="*/ 457200 h 914400"/>
              <a:gd name="T2" fmla="*/ 457200 w 914400"/>
              <a:gd name="T3" fmla="*/ 914400 h 914400"/>
              <a:gd name="T4" fmla="*/ 0 w 914400"/>
              <a:gd name="T5" fmla="*/ 457200 h 914400"/>
              <a:gd name="T6" fmla="*/ 457200 w 914400"/>
              <a:gd name="T7" fmla="*/ 0 h 914400"/>
              <a:gd name="T8" fmla="*/ 0 60000 65536"/>
              <a:gd name="T9" fmla="*/ 1 60000 65536"/>
              <a:gd name="T10" fmla="*/ 2 60000 65536"/>
              <a:gd name="T11" fmla="*/ 3 60000 65536"/>
              <a:gd name="T12" fmla="*/ 133911 w 914400"/>
              <a:gd name="T13" fmla="*/ 133911 h 914400"/>
              <a:gd name="T14" fmla="*/ 780489 w 914400"/>
              <a:gd name="T15" fmla="*/ 780489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914400">
                <a:moveTo>
                  <a:pt x="444542" y="914225"/>
                </a:moveTo>
                <a:lnTo>
                  <a:pt x="444542" y="914224"/>
                </a:lnTo>
                <a:cubicBezTo>
                  <a:pt x="198524" y="907410"/>
                  <a:pt x="2045" y="707074"/>
                  <a:pt x="15" y="460971"/>
                </a:cubicBezTo>
                <a:lnTo>
                  <a:pt x="457200" y="4572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54" name="Pie 53"/>
          <p:cNvSpPr>
            <a:spLocks noChangeArrowheads="1"/>
          </p:cNvSpPr>
          <p:nvPr/>
        </p:nvSpPr>
        <p:spPr bwMode="auto">
          <a:xfrm>
            <a:off x="7162800" y="5029200"/>
            <a:ext cx="762000" cy="685800"/>
          </a:xfrm>
          <a:custGeom>
            <a:avLst/>
            <a:gdLst>
              <a:gd name="T0" fmla="*/ 762000 w 762000"/>
              <a:gd name="T1" fmla="*/ 342900 h 685800"/>
              <a:gd name="T2" fmla="*/ 381000 w 762000"/>
              <a:gd name="T3" fmla="*/ 685800 h 685800"/>
              <a:gd name="T4" fmla="*/ 0 w 762000"/>
              <a:gd name="T5" fmla="*/ 342900 h 685800"/>
              <a:gd name="T6" fmla="*/ 381000 w 762000"/>
              <a:gd name="T7" fmla="*/ 0 h 685800"/>
              <a:gd name="T8" fmla="*/ 0 60000 65536"/>
              <a:gd name="T9" fmla="*/ 1 60000 65536"/>
              <a:gd name="T10" fmla="*/ 2 60000 65536"/>
              <a:gd name="T11" fmla="*/ 3 60000 65536"/>
              <a:gd name="T12" fmla="*/ 111592 w 762000"/>
              <a:gd name="T13" fmla="*/ 100433 h 685800"/>
              <a:gd name="T14" fmla="*/ 650408 w 762000"/>
              <a:gd name="T15" fmla="*/ 585367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685800">
                <a:moveTo>
                  <a:pt x="762000" y="342900"/>
                </a:moveTo>
                <a:lnTo>
                  <a:pt x="762000" y="342900"/>
                </a:lnTo>
                <a:cubicBezTo>
                  <a:pt x="762000" y="532278"/>
                  <a:pt x="591420" y="685800"/>
                  <a:pt x="381000" y="685800"/>
                </a:cubicBezTo>
                <a:cubicBezTo>
                  <a:pt x="233429" y="685800"/>
                  <a:pt x="99129" y="609104"/>
                  <a:pt x="36280" y="488938"/>
                </a:cubicBezTo>
                <a:lnTo>
                  <a:pt x="381000" y="3429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7180" name="Pie 53"/>
          <p:cNvSpPr>
            <a:spLocks noChangeArrowheads="1"/>
          </p:cNvSpPr>
          <p:nvPr/>
        </p:nvSpPr>
        <p:spPr bwMode="auto">
          <a:xfrm rot="1387744">
            <a:off x="6732588" y="5157788"/>
            <a:ext cx="762000" cy="685800"/>
          </a:xfrm>
          <a:custGeom>
            <a:avLst/>
            <a:gdLst>
              <a:gd name="T0" fmla="*/ 762000 w 762000"/>
              <a:gd name="T1" fmla="*/ 342900 h 685800"/>
              <a:gd name="T2" fmla="*/ 381000 w 762000"/>
              <a:gd name="T3" fmla="*/ 685800 h 685800"/>
              <a:gd name="T4" fmla="*/ 0 w 762000"/>
              <a:gd name="T5" fmla="*/ 342900 h 685800"/>
              <a:gd name="T6" fmla="*/ 381000 w 762000"/>
              <a:gd name="T7" fmla="*/ 0 h 685800"/>
              <a:gd name="T8" fmla="*/ 0 60000 65536"/>
              <a:gd name="T9" fmla="*/ 0 60000 65536"/>
              <a:gd name="T10" fmla="*/ 0 60000 65536"/>
              <a:gd name="T11" fmla="*/ 0 60000 65536"/>
              <a:gd name="T12" fmla="*/ 111592 w 762000"/>
              <a:gd name="T13" fmla="*/ 100433 h 685800"/>
              <a:gd name="T14" fmla="*/ 650408 w 762000"/>
              <a:gd name="T15" fmla="*/ 585367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685800">
                <a:moveTo>
                  <a:pt x="762000" y="342900"/>
                </a:moveTo>
                <a:lnTo>
                  <a:pt x="762000" y="342900"/>
                </a:lnTo>
                <a:cubicBezTo>
                  <a:pt x="762000" y="532278"/>
                  <a:pt x="591420" y="685800"/>
                  <a:pt x="381000" y="685800"/>
                </a:cubicBezTo>
                <a:cubicBezTo>
                  <a:pt x="233429" y="685800"/>
                  <a:pt x="99129" y="609104"/>
                  <a:pt x="36280" y="488938"/>
                </a:cubicBezTo>
                <a:lnTo>
                  <a:pt x="381000" y="342900"/>
                </a:lnTo>
                <a:lnTo>
                  <a:pt x="762000" y="3429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pt-PT"/>
          </a:p>
        </p:txBody>
      </p:sp>
      <p:sp>
        <p:nvSpPr>
          <p:cNvPr id="6" name="Pie 53"/>
          <p:cNvSpPr>
            <a:spLocks noChangeArrowheads="1"/>
          </p:cNvSpPr>
          <p:nvPr/>
        </p:nvSpPr>
        <p:spPr bwMode="auto">
          <a:xfrm>
            <a:off x="6227763" y="5084763"/>
            <a:ext cx="762000" cy="685800"/>
          </a:xfrm>
          <a:custGeom>
            <a:avLst/>
            <a:gdLst>
              <a:gd name="T0" fmla="*/ 762000 w 762000"/>
              <a:gd name="T1" fmla="*/ 342900 h 685800"/>
              <a:gd name="T2" fmla="*/ 381000 w 762000"/>
              <a:gd name="T3" fmla="*/ 685800 h 685800"/>
              <a:gd name="T4" fmla="*/ 0 w 762000"/>
              <a:gd name="T5" fmla="*/ 342900 h 685800"/>
              <a:gd name="T6" fmla="*/ 381000 w 762000"/>
              <a:gd name="T7" fmla="*/ 0 h 685800"/>
              <a:gd name="T8" fmla="*/ 0 60000 65536"/>
              <a:gd name="T9" fmla="*/ 1 60000 65536"/>
              <a:gd name="T10" fmla="*/ 2 60000 65536"/>
              <a:gd name="T11" fmla="*/ 3 60000 65536"/>
              <a:gd name="T12" fmla="*/ 111592 w 762000"/>
              <a:gd name="T13" fmla="*/ 100433 h 685800"/>
              <a:gd name="T14" fmla="*/ 650408 w 762000"/>
              <a:gd name="T15" fmla="*/ 585367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685800">
                <a:moveTo>
                  <a:pt x="762000" y="342900"/>
                </a:moveTo>
                <a:lnTo>
                  <a:pt x="762000" y="342900"/>
                </a:lnTo>
                <a:cubicBezTo>
                  <a:pt x="762000" y="532278"/>
                  <a:pt x="591420" y="685800"/>
                  <a:pt x="381000" y="685800"/>
                </a:cubicBezTo>
                <a:cubicBezTo>
                  <a:pt x="233429" y="685800"/>
                  <a:pt x="99129" y="609104"/>
                  <a:pt x="36280" y="488938"/>
                </a:cubicBezTo>
                <a:lnTo>
                  <a:pt x="381000" y="3429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grpSp>
        <p:nvGrpSpPr>
          <p:cNvPr id="7182" name="Group 40"/>
          <p:cNvGrpSpPr>
            <a:grpSpLocks noChangeAspect="1"/>
          </p:cNvGrpSpPr>
          <p:nvPr/>
        </p:nvGrpSpPr>
        <p:grpSpPr bwMode="auto">
          <a:xfrm>
            <a:off x="6516688" y="5084763"/>
            <a:ext cx="60325" cy="304800"/>
            <a:chOff x="5715000" y="2591594"/>
            <a:chExt cx="152400" cy="762000"/>
          </a:xfrm>
        </p:grpSpPr>
        <p:cxnSp>
          <p:nvCxnSpPr>
            <p:cNvPr id="7186" name="Straight Connector 41"/>
            <p:cNvCxnSpPr>
              <a:cxnSpLocks noChangeShapeType="1"/>
              <a:endCxn id="43" idx="2"/>
            </p:cNvCxnSpPr>
            <p:nvPr/>
          </p:nvCxnSpPr>
          <p:spPr bwMode="auto">
            <a:xfrm rot="5400000">
              <a:off x="5638401" y="2744392"/>
              <a:ext cx="305593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" name="Rounded Rectangle 42"/>
            <p:cNvSpPr>
              <a:spLocks noChangeArrowheads="1"/>
            </p:cNvSpPr>
            <p:nvPr/>
          </p:nvSpPr>
          <p:spPr bwMode="auto">
            <a:xfrm>
              <a:off x="5715000" y="2817812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7188" name="Straight Connector 43"/>
            <p:cNvCxnSpPr>
              <a:cxnSpLocks noChangeShapeType="1"/>
              <a:stCxn id="43" idx="2"/>
            </p:cNvCxnSpPr>
            <p:nvPr/>
          </p:nvCxnSpPr>
          <p:spPr bwMode="auto">
            <a:xfrm rot="5400000">
              <a:off x="5562994" y="3125392"/>
              <a:ext cx="456408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388" y="1047750"/>
            <a:ext cx="4017962" cy="3013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8e3d5dd0-b997-446b-bdd0-250ee6d2b451" descr="4D9D7315-EB35-4C08-A4FF-9C7A63499A96@prv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76750"/>
            <a:ext cx="5867400" cy="2381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2" name="Picture 2" descr="C:\Users\Carlos\SkyDrive\Documentos\Apresentações\EPSM_JLSM\EPSM_JLS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0"/>
            <a:ext cx="5292725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Captura de ecrã 2014-10-15, às 15.51.4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175" y="0"/>
            <a:ext cx="545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Pie 95"/>
          <p:cNvSpPr>
            <a:spLocks noChangeArrowheads="1"/>
          </p:cNvSpPr>
          <p:nvPr/>
        </p:nvSpPr>
        <p:spPr bwMode="auto">
          <a:xfrm>
            <a:off x="5791200" y="3124200"/>
            <a:ext cx="914400" cy="914400"/>
          </a:xfrm>
          <a:custGeom>
            <a:avLst/>
            <a:gdLst>
              <a:gd name="T0" fmla="*/ 914400 w 914400"/>
              <a:gd name="T1" fmla="*/ 457200 h 914400"/>
              <a:gd name="T2" fmla="*/ 457200 w 914400"/>
              <a:gd name="T3" fmla="*/ 914400 h 914400"/>
              <a:gd name="T4" fmla="*/ 0 w 914400"/>
              <a:gd name="T5" fmla="*/ 457200 h 914400"/>
              <a:gd name="T6" fmla="*/ 457200 w 914400"/>
              <a:gd name="T7" fmla="*/ 0 h 914400"/>
              <a:gd name="T8" fmla="*/ 0 60000 65536"/>
              <a:gd name="T9" fmla="*/ 1 60000 65536"/>
              <a:gd name="T10" fmla="*/ 2 60000 65536"/>
              <a:gd name="T11" fmla="*/ 3 60000 65536"/>
              <a:gd name="T12" fmla="*/ 133911 w 914400"/>
              <a:gd name="T13" fmla="*/ 133911 h 914400"/>
              <a:gd name="T14" fmla="*/ 780489 w 914400"/>
              <a:gd name="T15" fmla="*/ 780489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914400">
                <a:moveTo>
                  <a:pt x="336679" y="898229"/>
                </a:moveTo>
                <a:lnTo>
                  <a:pt x="336679" y="898228"/>
                </a:lnTo>
                <a:cubicBezTo>
                  <a:pt x="137879" y="843902"/>
                  <a:pt x="0" y="663288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ubicBezTo>
                  <a:pt x="542883" y="-1"/>
                  <a:pt x="626843" y="24077"/>
                  <a:pt x="699504" y="69487"/>
                </a:cubicBezTo>
                <a:lnTo>
                  <a:pt x="457200" y="457200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533400" y="4886325"/>
            <a:ext cx="3352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PT" altLang="en-US" sz="1400">
                <a:latin typeface="Calibri" pitchFamily="34" charset="0"/>
                <a:cs typeface="Arial" charset="0"/>
              </a:rPr>
              <a:t>HF station – S. Julião </a:t>
            </a:r>
            <a:r>
              <a:rPr lang="en-GB" altLang="en-US" sz="1400">
                <a:latin typeface="Calibri" pitchFamily="34" charset="0"/>
                <a:cs typeface="Arial" charset="0"/>
              </a:rPr>
              <a:t>fortress</a:t>
            </a:r>
          </a:p>
          <a:p>
            <a:pPr algn="ctr" eaLnBrk="1" hangingPunct="1"/>
            <a:r>
              <a:rPr lang="pt-PT" altLang="en-US" sz="1400">
                <a:latin typeface="Calibri" pitchFamily="34" charset="0"/>
                <a:cs typeface="Arial" charset="0"/>
              </a:rPr>
              <a:t>(operacional </a:t>
            </a:r>
            <a:r>
              <a:rPr lang="en-GB" altLang="en-US" sz="1400">
                <a:latin typeface="Calibri" pitchFamily="34" charset="0"/>
                <a:cs typeface="Arial" charset="0"/>
              </a:rPr>
              <a:t>since 2012 </a:t>
            </a:r>
            <a:r>
              <a:rPr lang="pt-PT" altLang="en-US" sz="1400">
                <a:latin typeface="Calibri" pitchFamily="34" charset="0"/>
                <a:cs typeface="Arial" charset="0"/>
              </a:rPr>
              <a:t> )</a:t>
            </a:r>
            <a:endParaRPr lang="en-US" altLang="en-US" sz="1400">
              <a:latin typeface="Calibri" pitchFamily="34" charset="0"/>
              <a:cs typeface="Arial" charset="0"/>
            </a:endParaRPr>
          </a:p>
        </p:txBody>
      </p:sp>
      <p:pic>
        <p:nvPicPr>
          <p:cNvPr id="8197" name="Picture 13" descr="Sjuliao.jpeg"/>
          <p:cNvPicPr>
            <a:picLocks noChangeAspect="1"/>
          </p:cNvPicPr>
          <p:nvPr/>
        </p:nvPicPr>
        <p:blipFill>
          <a:blip r:embed="rId3" cstate="print"/>
          <a:srcRect l="12428"/>
          <a:stretch>
            <a:fillRect/>
          </a:stretch>
        </p:blipFill>
        <p:spPr bwMode="auto">
          <a:xfrm>
            <a:off x="304800" y="1295400"/>
            <a:ext cx="460375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dir="8580024" sx="102000" sy="102000" algn="tl" rotWithShape="0">
              <a:srgbClr val="808080">
                <a:alpha val="42998"/>
              </a:srgbClr>
            </a:outerShdw>
          </a:effectLst>
        </p:spPr>
      </p:pic>
      <p:grpSp>
        <p:nvGrpSpPr>
          <p:cNvPr id="8198" name="Group 31"/>
          <p:cNvGrpSpPr>
            <a:grpSpLocks noChangeAspect="1"/>
          </p:cNvGrpSpPr>
          <p:nvPr/>
        </p:nvGrpSpPr>
        <p:grpSpPr bwMode="auto">
          <a:xfrm>
            <a:off x="6264275" y="3733800"/>
            <a:ext cx="60325" cy="304800"/>
            <a:chOff x="5715000" y="2591594"/>
            <a:chExt cx="152400" cy="762000"/>
          </a:xfrm>
        </p:grpSpPr>
        <p:cxnSp>
          <p:nvCxnSpPr>
            <p:cNvPr id="8266" name="Straight Connector 16"/>
            <p:cNvCxnSpPr>
              <a:cxnSpLocks noChangeShapeType="1"/>
              <a:endCxn id="18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68" name="Straight Connector 28"/>
            <p:cNvCxnSpPr>
              <a:cxnSpLocks noChangeShapeType="1"/>
              <a:stCxn id="18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199" name="Group 32"/>
          <p:cNvGrpSpPr>
            <a:grpSpLocks noChangeAspect="1"/>
          </p:cNvGrpSpPr>
          <p:nvPr/>
        </p:nvGrpSpPr>
        <p:grpSpPr bwMode="auto">
          <a:xfrm>
            <a:off x="6400800" y="3962400"/>
            <a:ext cx="60325" cy="304800"/>
            <a:chOff x="5715000" y="2591594"/>
            <a:chExt cx="152400" cy="762000"/>
          </a:xfrm>
        </p:grpSpPr>
        <p:cxnSp>
          <p:nvCxnSpPr>
            <p:cNvPr id="8263" name="Straight Connector 33"/>
            <p:cNvCxnSpPr>
              <a:cxnSpLocks noChangeShapeType="1"/>
              <a:endCxn id="35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5" name="Rounded Rectangle 34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65" name="Straight Connector 35"/>
            <p:cNvCxnSpPr>
              <a:cxnSpLocks noChangeShapeType="1"/>
              <a:stCxn id="35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0" name="Group 40"/>
          <p:cNvGrpSpPr>
            <a:grpSpLocks noChangeAspect="1"/>
          </p:cNvGrpSpPr>
          <p:nvPr/>
        </p:nvGrpSpPr>
        <p:grpSpPr bwMode="auto">
          <a:xfrm>
            <a:off x="7391400" y="5029200"/>
            <a:ext cx="60325" cy="304800"/>
            <a:chOff x="5715000" y="2591594"/>
            <a:chExt cx="152400" cy="762000"/>
          </a:xfrm>
        </p:grpSpPr>
        <p:cxnSp>
          <p:nvCxnSpPr>
            <p:cNvPr id="8260" name="Straight Connector 41"/>
            <p:cNvCxnSpPr>
              <a:cxnSpLocks noChangeShapeType="1"/>
              <a:endCxn id="43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3" name="Rounded Rectangle 42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62" name="Straight Connector 43"/>
            <p:cNvCxnSpPr>
              <a:cxnSpLocks noChangeShapeType="1"/>
              <a:stCxn id="43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1" name="Group 48"/>
          <p:cNvGrpSpPr>
            <a:grpSpLocks noChangeAspect="1"/>
          </p:cNvGrpSpPr>
          <p:nvPr/>
        </p:nvGrpSpPr>
        <p:grpSpPr bwMode="auto">
          <a:xfrm>
            <a:off x="7924800" y="5029200"/>
            <a:ext cx="60325" cy="304800"/>
            <a:chOff x="5715000" y="2591594"/>
            <a:chExt cx="152400" cy="762000"/>
          </a:xfrm>
        </p:grpSpPr>
        <p:cxnSp>
          <p:nvCxnSpPr>
            <p:cNvPr id="8257" name="Straight Connector 49"/>
            <p:cNvCxnSpPr>
              <a:cxnSpLocks noChangeShapeType="1"/>
              <a:endCxn id="51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1" name="Rounded Rectangle 50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59" name="Straight Connector 51"/>
            <p:cNvCxnSpPr>
              <a:cxnSpLocks noChangeShapeType="1"/>
              <a:stCxn id="51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2" name="Group 31"/>
          <p:cNvGrpSpPr>
            <a:grpSpLocks noChangeAspect="1"/>
          </p:cNvGrpSpPr>
          <p:nvPr/>
        </p:nvGrpSpPr>
        <p:grpSpPr bwMode="auto">
          <a:xfrm>
            <a:off x="6629400" y="1600200"/>
            <a:ext cx="60325" cy="304800"/>
            <a:chOff x="5715000" y="2591594"/>
            <a:chExt cx="152400" cy="762000"/>
          </a:xfrm>
        </p:grpSpPr>
        <p:cxnSp>
          <p:nvCxnSpPr>
            <p:cNvPr id="8254" name="Straight Connector 57"/>
            <p:cNvCxnSpPr>
              <a:cxnSpLocks noChangeShapeType="1"/>
              <a:endCxn id="59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59" name="Rounded Rectangle 58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56" name="Straight Connector 59"/>
            <p:cNvCxnSpPr>
              <a:cxnSpLocks noChangeShapeType="1"/>
              <a:stCxn id="59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3" name="Group 31"/>
          <p:cNvGrpSpPr>
            <a:grpSpLocks noChangeAspect="1"/>
          </p:cNvGrpSpPr>
          <p:nvPr/>
        </p:nvGrpSpPr>
        <p:grpSpPr bwMode="auto">
          <a:xfrm>
            <a:off x="6705600" y="1981200"/>
            <a:ext cx="60325" cy="304800"/>
            <a:chOff x="5715000" y="2591594"/>
            <a:chExt cx="152400" cy="762000"/>
          </a:xfrm>
        </p:grpSpPr>
        <p:cxnSp>
          <p:nvCxnSpPr>
            <p:cNvPr id="8251" name="Straight Connector 61"/>
            <p:cNvCxnSpPr>
              <a:cxnSpLocks noChangeShapeType="1"/>
              <a:endCxn id="63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3" name="Rounded Rectangle 62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53" name="Straight Connector 63"/>
            <p:cNvCxnSpPr>
              <a:cxnSpLocks noChangeShapeType="1"/>
              <a:stCxn id="63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4" name="Group 31"/>
          <p:cNvGrpSpPr>
            <a:grpSpLocks noChangeAspect="1"/>
          </p:cNvGrpSpPr>
          <p:nvPr/>
        </p:nvGrpSpPr>
        <p:grpSpPr bwMode="auto">
          <a:xfrm>
            <a:off x="6553200" y="2590800"/>
            <a:ext cx="60325" cy="304800"/>
            <a:chOff x="5715000" y="2591594"/>
            <a:chExt cx="152400" cy="762000"/>
          </a:xfrm>
        </p:grpSpPr>
        <p:cxnSp>
          <p:nvCxnSpPr>
            <p:cNvPr id="8248" name="Straight Connector 65"/>
            <p:cNvCxnSpPr>
              <a:cxnSpLocks noChangeShapeType="1"/>
              <a:endCxn id="67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7" name="Rounded Rectangle 66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50" name="Straight Connector 67"/>
            <p:cNvCxnSpPr>
              <a:cxnSpLocks noChangeShapeType="1"/>
              <a:stCxn id="67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5" name="Group 31"/>
          <p:cNvGrpSpPr>
            <a:grpSpLocks noChangeAspect="1"/>
          </p:cNvGrpSpPr>
          <p:nvPr/>
        </p:nvGrpSpPr>
        <p:grpSpPr bwMode="auto">
          <a:xfrm>
            <a:off x="6569075" y="4343400"/>
            <a:ext cx="60325" cy="304800"/>
            <a:chOff x="5715000" y="2591594"/>
            <a:chExt cx="152400" cy="762000"/>
          </a:xfrm>
        </p:grpSpPr>
        <p:cxnSp>
          <p:nvCxnSpPr>
            <p:cNvPr id="8245" name="Straight Connector 81"/>
            <p:cNvCxnSpPr>
              <a:cxnSpLocks noChangeShapeType="1"/>
              <a:endCxn id="83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83" name="Rounded Rectangle 82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47" name="Straight Connector 83"/>
            <p:cNvCxnSpPr>
              <a:cxnSpLocks noChangeShapeType="1"/>
              <a:stCxn id="83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06" name="Group 31"/>
          <p:cNvGrpSpPr>
            <a:grpSpLocks noChangeAspect="1"/>
          </p:cNvGrpSpPr>
          <p:nvPr/>
        </p:nvGrpSpPr>
        <p:grpSpPr bwMode="auto">
          <a:xfrm>
            <a:off x="6629400" y="4648200"/>
            <a:ext cx="60325" cy="304800"/>
            <a:chOff x="5715000" y="2591594"/>
            <a:chExt cx="152400" cy="762000"/>
          </a:xfrm>
        </p:grpSpPr>
        <p:cxnSp>
          <p:nvCxnSpPr>
            <p:cNvPr id="8242" name="Straight Connector 85"/>
            <p:cNvCxnSpPr>
              <a:cxnSpLocks noChangeShapeType="1"/>
              <a:endCxn id="87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87" name="Rounded Rectangle 86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44" name="Straight Connector 87"/>
            <p:cNvCxnSpPr>
              <a:cxnSpLocks noChangeShapeType="1"/>
              <a:stCxn id="87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207" name="Pie 92"/>
          <p:cNvSpPr>
            <a:spLocks noChangeArrowheads="1"/>
          </p:cNvSpPr>
          <p:nvPr/>
        </p:nvSpPr>
        <p:spPr bwMode="auto">
          <a:xfrm>
            <a:off x="6096000" y="1219200"/>
            <a:ext cx="914400" cy="914400"/>
          </a:xfrm>
          <a:custGeom>
            <a:avLst/>
            <a:gdLst>
              <a:gd name="T0" fmla="*/ 914400 w 914400"/>
              <a:gd name="T1" fmla="*/ 457200 h 914400"/>
              <a:gd name="T2" fmla="*/ 457200 w 914400"/>
              <a:gd name="T3" fmla="*/ 914400 h 914400"/>
              <a:gd name="T4" fmla="*/ 0 w 914400"/>
              <a:gd name="T5" fmla="*/ 457200 h 914400"/>
              <a:gd name="T6" fmla="*/ 457200 w 914400"/>
              <a:gd name="T7" fmla="*/ 0 h 914400"/>
              <a:gd name="T8" fmla="*/ 0 60000 65536"/>
              <a:gd name="T9" fmla="*/ 0 60000 65536"/>
              <a:gd name="T10" fmla="*/ 0 60000 65536"/>
              <a:gd name="T11" fmla="*/ 0 60000 65536"/>
              <a:gd name="T12" fmla="*/ 133911 w 914400"/>
              <a:gd name="T13" fmla="*/ 133911 h 914400"/>
              <a:gd name="T14" fmla="*/ 780489 w 914400"/>
              <a:gd name="T15" fmla="*/ 780489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914400">
                <a:moveTo>
                  <a:pt x="532432" y="908168"/>
                </a:moveTo>
                <a:lnTo>
                  <a:pt x="532431" y="908167"/>
                </a:lnTo>
                <a:cubicBezTo>
                  <a:pt x="507569" y="912315"/>
                  <a:pt x="482406" y="914399"/>
                  <a:pt x="457200" y="914400"/>
                </a:cubicBezTo>
                <a:cubicBezTo>
                  <a:pt x="204695" y="914400"/>
                  <a:pt x="0" y="709704"/>
                  <a:pt x="0" y="457200"/>
                </a:cubicBezTo>
                <a:cubicBezTo>
                  <a:pt x="-1" y="211577"/>
                  <a:pt x="194073" y="9844"/>
                  <a:pt x="439512" y="342"/>
                </a:cubicBezTo>
                <a:lnTo>
                  <a:pt x="457200" y="457200"/>
                </a:lnTo>
                <a:lnTo>
                  <a:pt x="532432" y="908168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pt-PT"/>
          </a:p>
        </p:txBody>
      </p:sp>
      <p:sp>
        <p:nvSpPr>
          <p:cNvPr id="8208" name="Pie 93"/>
          <p:cNvSpPr>
            <a:spLocks noChangeArrowheads="1"/>
          </p:cNvSpPr>
          <p:nvPr/>
        </p:nvSpPr>
        <p:spPr bwMode="auto">
          <a:xfrm>
            <a:off x="6172200" y="1905000"/>
            <a:ext cx="914400" cy="914400"/>
          </a:xfrm>
          <a:custGeom>
            <a:avLst/>
            <a:gdLst>
              <a:gd name="T0" fmla="*/ 914400 w 914400"/>
              <a:gd name="T1" fmla="*/ 457200 h 914400"/>
              <a:gd name="T2" fmla="*/ 457200 w 914400"/>
              <a:gd name="T3" fmla="*/ 914400 h 914400"/>
              <a:gd name="T4" fmla="*/ 0 w 914400"/>
              <a:gd name="T5" fmla="*/ 457200 h 914400"/>
              <a:gd name="T6" fmla="*/ 457200 w 914400"/>
              <a:gd name="T7" fmla="*/ 0 h 914400"/>
              <a:gd name="T8" fmla="*/ 0 60000 65536"/>
              <a:gd name="T9" fmla="*/ 0 60000 65536"/>
              <a:gd name="T10" fmla="*/ 0 60000 65536"/>
              <a:gd name="T11" fmla="*/ 0 60000 65536"/>
              <a:gd name="T12" fmla="*/ 133911 w 914400"/>
              <a:gd name="T13" fmla="*/ 133911 h 914400"/>
              <a:gd name="T14" fmla="*/ 780489 w 914400"/>
              <a:gd name="T15" fmla="*/ 780489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914400">
                <a:moveTo>
                  <a:pt x="320395" y="893452"/>
                </a:moveTo>
                <a:lnTo>
                  <a:pt x="320394" y="893452"/>
                </a:lnTo>
                <a:cubicBezTo>
                  <a:pt x="129744" y="833666"/>
                  <a:pt x="0" y="657004"/>
                  <a:pt x="0" y="457200"/>
                </a:cubicBezTo>
                <a:cubicBezTo>
                  <a:pt x="-1" y="211577"/>
                  <a:pt x="194073" y="9844"/>
                  <a:pt x="439512" y="342"/>
                </a:cubicBezTo>
                <a:lnTo>
                  <a:pt x="457200" y="457200"/>
                </a:lnTo>
                <a:lnTo>
                  <a:pt x="320395" y="8934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pt-PT"/>
          </a:p>
        </p:txBody>
      </p:sp>
      <p:sp>
        <p:nvSpPr>
          <p:cNvPr id="95" name="Pie 94"/>
          <p:cNvSpPr>
            <a:spLocks noChangeArrowheads="1"/>
          </p:cNvSpPr>
          <p:nvPr/>
        </p:nvSpPr>
        <p:spPr bwMode="auto">
          <a:xfrm>
            <a:off x="6096000" y="2590800"/>
            <a:ext cx="914400" cy="914400"/>
          </a:xfrm>
          <a:custGeom>
            <a:avLst/>
            <a:gdLst>
              <a:gd name="T0" fmla="*/ 914400 w 914400"/>
              <a:gd name="T1" fmla="*/ 457200 h 914400"/>
              <a:gd name="T2" fmla="*/ 457200 w 914400"/>
              <a:gd name="T3" fmla="*/ 914400 h 914400"/>
              <a:gd name="T4" fmla="*/ 0 w 914400"/>
              <a:gd name="T5" fmla="*/ 457200 h 914400"/>
              <a:gd name="T6" fmla="*/ 457200 w 914400"/>
              <a:gd name="T7" fmla="*/ 0 h 914400"/>
              <a:gd name="T8" fmla="*/ 0 60000 65536"/>
              <a:gd name="T9" fmla="*/ 1 60000 65536"/>
              <a:gd name="T10" fmla="*/ 2 60000 65536"/>
              <a:gd name="T11" fmla="*/ 3 60000 65536"/>
              <a:gd name="T12" fmla="*/ 133911 w 914400"/>
              <a:gd name="T13" fmla="*/ 133911 h 914400"/>
              <a:gd name="T14" fmla="*/ 780489 w 914400"/>
              <a:gd name="T15" fmla="*/ 780489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914400">
                <a:moveTo>
                  <a:pt x="175281" y="817135"/>
                </a:moveTo>
                <a:lnTo>
                  <a:pt x="175280" y="817135"/>
                </a:lnTo>
                <a:cubicBezTo>
                  <a:pt x="64637" y="730474"/>
                  <a:pt x="0" y="597741"/>
                  <a:pt x="0" y="457200"/>
                </a:cubicBezTo>
                <a:cubicBezTo>
                  <a:pt x="-1" y="211577"/>
                  <a:pt x="194073" y="9844"/>
                  <a:pt x="439512" y="342"/>
                </a:cubicBezTo>
                <a:lnTo>
                  <a:pt x="457200" y="457200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97" name="Pie 96"/>
          <p:cNvSpPr>
            <a:spLocks noChangeArrowheads="1"/>
          </p:cNvSpPr>
          <p:nvPr/>
        </p:nvSpPr>
        <p:spPr bwMode="auto">
          <a:xfrm>
            <a:off x="5791200" y="3657600"/>
            <a:ext cx="838200" cy="838200"/>
          </a:xfrm>
          <a:custGeom>
            <a:avLst/>
            <a:gdLst>
              <a:gd name="T0" fmla="*/ 838200 w 838200"/>
              <a:gd name="T1" fmla="*/ 419100 h 838200"/>
              <a:gd name="T2" fmla="*/ 419100 w 838200"/>
              <a:gd name="T3" fmla="*/ 838200 h 838200"/>
              <a:gd name="T4" fmla="*/ 0 w 838200"/>
              <a:gd name="T5" fmla="*/ 419100 h 838200"/>
              <a:gd name="T6" fmla="*/ 419100 w 838200"/>
              <a:gd name="T7" fmla="*/ 0 h 838200"/>
              <a:gd name="T8" fmla="*/ 0 60000 65536"/>
              <a:gd name="T9" fmla="*/ 1 60000 65536"/>
              <a:gd name="T10" fmla="*/ 2 60000 65536"/>
              <a:gd name="T11" fmla="*/ 3 60000 65536"/>
              <a:gd name="T12" fmla="*/ 122752 w 838200"/>
              <a:gd name="T13" fmla="*/ 122752 h 838200"/>
              <a:gd name="T14" fmla="*/ 715448 w 838200"/>
              <a:gd name="T15" fmla="*/ 715448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8200" h="838200">
                <a:moveTo>
                  <a:pt x="33562" y="583434"/>
                </a:moveTo>
                <a:lnTo>
                  <a:pt x="33562" y="583433"/>
                </a:lnTo>
                <a:cubicBezTo>
                  <a:pt x="11416" y="531476"/>
                  <a:pt x="0" y="475579"/>
                  <a:pt x="0" y="419100"/>
                </a:cubicBezTo>
                <a:cubicBezTo>
                  <a:pt x="-1" y="217856"/>
                  <a:pt x="143038" y="45022"/>
                  <a:pt x="340732" y="7392"/>
                </a:cubicBezTo>
                <a:lnTo>
                  <a:pt x="419100" y="419100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56" name="Pie 55"/>
          <p:cNvSpPr>
            <a:spLocks noChangeArrowheads="1"/>
          </p:cNvSpPr>
          <p:nvPr/>
        </p:nvSpPr>
        <p:spPr bwMode="auto">
          <a:xfrm>
            <a:off x="5867400" y="3657600"/>
            <a:ext cx="914400" cy="914400"/>
          </a:xfrm>
          <a:custGeom>
            <a:avLst/>
            <a:gdLst>
              <a:gd name="T0" fmla="*/ 914400 w 914400"/>
              <a:gd name="T1" fmla="*/ 457200 h 914400"/>
              <a:gd name="T2" fmla="*/ 457200 w 914400"/>
              <a:gd name="T3" fmla="*/ 914400 h 914400"/>
              <a:gd name="T4" fmla="*/ 0 w 914400"/>
              <a:gd name="T5" fmla="*/ 457200 h 914400"/>
              <a:gd name="T6" fmla="*/ 457200 w 914400"/>
              <a:gd name="T7" fmla="*/ 0 h 914400"/>
              <a:gd name="T8" fmla="*/ 0 60000 65536"/>
              <a:gd name="T9" fmla="*/ 1 60000 65536"/>
              <a:gd name="T10" fmla="*/ 2 60000 65536"/>
              <a:gd name="T11" fmla="*/ 3 60000 65536"/>
              <a:gd name="T12" fmla="*/ 133911 w 914400"/>
              <a:gd name="T13" fmla="*/ 133911 h 914400"/>
              <a:gd name="T14" fmla="*/ 780489 w 914400"/>
              <a:gd name="T15" fmla="*/ 780489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4400" h="914400">
                <a:moveTo>
                  <a:pt x="444542" y="914225"/>
                </a:moveTo>
                <a:lnTo>
                  <a:pt x="444542" y="914224"/>
                </a:lnTo>
                <a:cubicBezTo>
                  <a:pt x="198524" y="907410"/>
                  <a:pt x="2045" y="707074"/>
                  <a:pt x="15" y="460971"/>
                </a:cubicBezTo>
                <a:lnTo>
                  <a:pt x="457200" y="4572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grpSp>
        <p:nvGrpSpPr>
          <p:cNvPr id="8212" name="Group 31"/>
          <p:cNvGrpSpPr>
            <a:grpSpLocks noChangeAspect="1"/>
          </p:cNvGrpSpPr>
          <p:nvPr/>
        </p:nvGrpSpPr>
        <p:grpSpPr bwMode="auto">
          <a:xfrm>
            <a:off x="6553200" y="1066800"/>
            <a:ext cx="60325" cy="304800"/>
            <a:chOff x="5715000" y="2591594"/>
            <a:chExt cx="152400" cy="762000"/>
          </a:xfrm>
        </p:grpSpPr>
        <p:cxnSp>
          <p:nvCxnSpPr>
            <p:cNvPr id="8239" name="Straight Connector 40"/>
            <p:cNvCxnSpPr>
              <a:cxnSpLocks noChangeShapeType="1"/>
              <a:endCxn id="45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5" name="Rounded Rectangle 44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41" name="Straight Connector 48"/>
            <p:cNvCxnSpPr>
              <a:cxnSpLocks noChangeShapeType="1"/>
              <a:stCxn id="45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00" name="Pie 99"/>
          <p:cNvSpPr>
            <a:spLocks noChangeArrowheads="1"/>
          </p:cNvSpPr>
          <p:nvPr/>
        </p:nvSpPr>
        <p:spPr bwMode="auto">
          <a:xfrm>
            <a:off x="6096000" y="4343400"/>
            <a:ext cx="990600" cy="838200"/>
          </a:xfrm>
          <a:custGeom>
            <a:avLst/>
            <a:gdLst>
              <a:gd name="T0" fmla="*/ 990600 w 990600"/>
              <a:gd name="T1" fmla="*/ 419100 h 838200"/>
              <a:gd name="T2" fmla="*/ 495300 w 990600"/>
              <a:gd name="T3" fmla="*/ 838200 h 838200"/>
              <a:gd name="T4" fmla="*/ 0 w 990600"/>
              <a:gd name="T5" fmla="*/ 419100 h 838200"/>
              <a:gd name="T6" fmla="*/ 495300 w 990600"/>
              <a:gd name="T7" fmla="*/ 0 h 838200"/>
              <a:gd name="T8" fmla="*/ 0 60000 65536"/>
              <a:gd name="T9" fmla="*/ 1 60000 65536"/>
              <a:gd name="T10" fmla="*/ 2 60000 65536"/>
              <a:gd name="T11" fmla="*/ 3 60000 65536"/>
              <a:gd name="T12" fmla="*/ 145070 w 990600"/>
              <a:gd name="T13" fmla="*/ 122752 h 838200"/>
              <a:gd name="T14" fmla="*/ 845530 w 990600"/>
              <a:gd name="T15" fmla="*/ 715448 h 838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600" h="838200">
                <a:moveTo>
                  <a:pt x="443358" y="835889"/>
                </a:moveTo>
                <a:lnTo>
                  <a:pt x="443357" y="835889"/>
                </a:lnTo>
                <a:cubicBezTo>
                  <a:pt x="191316" y="813399"/>
                  <a:pt x="0" y="633548"/>
                  <a:pt x="0" y="419100"/>
                </a:cubicBezTo>
                <a:cubicBezTo>
                  <a:pt x="-1" y="209499"/>
                  <a:pt x="182999" y="32128"/>
                  <a:pt x="428441" y="3835"/>
                </a:cubicBezTo>
                <a:lnTo>
                  <a:pt x="495300" y="419100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101" name="Pie 100"/>
          <p:cNvSpPr>
            <a:spLocks noChangeArrowheads="1"/>
          </p:cNvSpPr>
          <p:nvPr/>
        </p:nvSpPr>
        <p:spPr bwMode="auto">
          <a:xfrm>
            <a:off x="6019800" y="4953000"/>
            <a:ext cx="990600" cy="762000"/>
          </a:xfrm>
          <a:custGeom>
            <a:avLst/>
            <a:gdLst>
              <a:gd name="T0" fmla="*/ 990600 w 990600"/>
              <a:gd name="T1" fmla="*/ 381000 h 762000"/>
              <a:gd name="T2" fmla="*/ 495300 w 990600"/>
              <a:gd name="T3" fmla="*/ 762000 h 762000"/>
              <a:gd name="T4" fmla="*/ 0 w 990600"/>
              <a:gd name="T5" fmla="*/ 381000 h 762000"/>
              <a:gd name="T6" fmla="*/ 495300 w 990600"/>
              <a:gd name="T7" fmla="*/ 0 h 762000"/>
              <a:gd name="T8" fmla="*/ 0 60000 65536"/>
              <a:gd name="T9" fmla="*/ 1 60000 65536"/>
              <a:gd name="T10" fmla="*/ 2 60000 65536"/>
              <a:gd name="T11" fmla="*/ 3 60000 65536"/>
              <a:gd name="T12" fmla="*/ 145070 w 990600"/>
              <a:gd name="T13" fmla="*/ 111592 h 762000"/>
              <a:gd name="T14" fmla="*/ 845530 w 990600"/>
              <a:gd name="T15" fmla="*/ 650408 h 762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600" h="762000">
                <a:moveTo>
                  <a:pt x="448035" y="760261"/>
                </a:moveTo>
                <a:lnTo>
                  <a:pt x="448034" y="760261"/>
                </a:lnTo>
                <a:cubicBezTo>
                  <a:pt x="193961" y="741525"/>
                  <a:pt x="0" y="577336"/>
                  <a:pt x="0" y="381000"/>
                </a:cubicBezTo>
                <a:cubicBezTo>
                  <a:pt x="-1" y="188687"/>
                  <a:pt x="186313" y="26525"/>
                  <a:pt x="434424" y="2888"/>
                </a:cubicBezTo>
                <a:lnTo>
                  <a:pt x="495300" y="381000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grpSp>
        <p:nvGrpSpPr>
          <p:cNvPr id="8215" name="Group 31"/>
          <p:cNvGrpSpPr>
            <a:grpSpLocks noChangeAspect="1"/>
          </p:cNvGrpSpPr>
          <p:nvPr/>
        </p:nvGrpSpPr>
        <p:grpSpPr bwMode="auto">
          <a:xfrm>
            <a:off x="6416675" y="3124200"/>
            <a:ext cx="60325" cy="304800"/>
            <a:chOff x="5715000" y="2591594"/>
            <a:chExt cx="152400" cy="762000"/>
          </a:xfrm>
        </p:grpSpPr>
        <p:cxnSp>
          <p:nvCxnSpPr>
            <p:cNvPr id="8236" name="Straight Connector 69"/>
            <p:cNvCxnSpPr>
              <a:cxnSpLocks noChangeShapeType="1"/>
              <a:endCxn id="71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71" name="Rounded Rectangle 70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38" name="Straight Connector 71"/>
            <p:cNvCxnSpPr>
              <a:cxnSpLocks noChangeShapeType="1"/>
              <a:stCxn id="71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16" name="Group 31"/>
          <p:cNvGrpSpPr>
            <a:grpSpLocks noChangeAspect="1"/>
          </p:cNvGrpSpPr>
          <p:nvPr/>
        </p:nvGrpSpPr>
        <p:grpSpPr bwMode="auto">
          <a:xfrm>
            <a:off x="6553200" y="5105400"/>
            <a:ext cx="60325" cy="304800"/>
            <a:chOff x="5715000" y="2591594"/>
            <a:chExt cx="152400" cy="762000"/>
          </a:xfrm>
        </p:grpSpPr>
        <p:cxnSp>
          <p:nvCxnSpPr>
            <p:cNvPr id="8233" name="Straight Connector 89"/>
            <p:cNvCxnSpPr>
              <a:cxnSpLocks noChangeShapeType="1"/>
              <a:endCxn id="91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1" name="Rounded Rectangle 90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35" name="Straight Connector 91"/>
            <p:cNvCxnSpPr>
              <a:cxnSpLocks noChangeShapeType="1"/>
              <a:stCxn id="91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17" name="Group 31"/>
          <p:cNvGrpSpPr>
            <a:grpSpLocks noChangeAspect="1"/>
          </p:cNvGrpSpPr>
          <p:nvPr/>
        </p:nvGrpSpPr>
        <p:grpSpPr bwMode="auto">
          <a:xfrm>
            <a:off x="6248400" y="3276600"/>
            <a:ext cx="60325" cy="304800"/>
            <a:chOff x="5715000" y="2591594"/>
            <a:chExt cx="152400" cy="762000"/>
          </a:xfrm>
        </p:grpSpPr>
        <p:cxnSp>
          <p:nvCxnSpPr>
            <p:cNvPr id="8230" name="Straight Connector 73"/>
            <p:cNvCxnSpPr>
              <a:cxnSpLocks noChangeShapeType="1"/>
              <a:endCxn id="75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75" name="Rounded Rectangle 74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32" name="Straight Connector 75"/>
            <p:cNvCxnSpPr>
              <a:cxnSpLocks noChangeShapeType="1"/>
              <a:stCxn id="75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8218" name="Group 31"/>
          <p:cNvGrpSpPr>
            <a:grpSpLocks noChangeAspect="1"/>
          </p:cNvGrpSpPr>
          <p:nvPr/>
        </p:nvGrpSpPr>
        <p:grpSpPr bwMode="auto">
          <a:xfrm>
            <a:off x="6188075" y="3505200"/>
            <a:ext cx="60325" cy="304800"/>
            <a:chOff x="5715000" y="2591594"/>
            <a:chExt cx="152400" cy="762000"/>
          </a:xfrm>
        </p:grpSpPr>
        <p:cxnSp>
          <p:nvCxnSpPr>
            <p:cNvPr id="8227" name="Straight Connector 77"/>
            <p:cNvCxnSpPr>
              <a:cxnSpLocks noChangeShapeType="1"/>
              <a:endCxn id="79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79" name="Rounded Rectangle 78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29" name="Straight Connector 79"/>
            <p:cNvCxnSpPr>
              <a:cxnSpLocks noChangeShapeType="1"/>
              <a:stCxn id="79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54" name="Pie 53"/>
          <p:cNvSpPr>
            <a:spLocks noChangeArrowheads="1"/>
          </p:cNvSpPr>
          <p:nvPr/>
        </p:nvSpPr>
        <p:spPr bwMode="auto">
          <a:xfrm>
            <a:off x="7162800" y="5029200"/>
            <a:ext cx="762000" cy="685800"/>
          </a:xfrm>
          <a:custGeom>
            <a:avLst/>
            <a:gdLst>
              <a:gd name="T0" fmla="*/ 762000 w 762000"/>
              <a:gd name="T1" fmla="*/ 342900 h 685800"/>
              <a:gd name="T2" fmla="*/ 381000 w 762000"/>
              <a:gd name="T3" fmla="*/ 685800 h 685800"/>
              <a:gd name="T4" fmla="*/ 0 w 762000"/>
              <a:gd name="T5" fmla="*/ 342900 h 685800"/>
              <a:gd name="T6" fmla="*/ 381000 w 762000"/>
              <a:gd name="T7" fmla="*/ 0 h 685800"/>
              <a:gd name="T8" fmla="*/ 0 60000 65536"/>
              <a:gd name="T9" fmla="*/ 1 60000 65536"/>
              <a:gd name="T10" fmla="*/ 2 60000 65536"/>
              <a:gd name="T11" fmla="*/ 3 60000 65536"/>
              <a:gd name="T12" fmla="*/ 111592 w 762000"/>
              <a:gd name="T13" fmla="*/ 100433 h 685800"/>
              <a:gd name="T14" fmla="*/ 650408 w 762000"/>
              <a:gd name="T15" fmla="*/ 585367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685800">
                <a:moveTo>
                  <a:pt x="762000" y="342900"/>
                </a:moveTo>
                <a:lnTo>
                  <a:pt x="762000" y="342900"/>
                </a:lnTo>
                <a:cubicBezTo>
                  <a:pt x="762000" y="532278"/>
                  <a:pt x="591420" y="685800"/>
                  <a:pt x="381000" y="685800"/>
                </a:cubicBezTo>
                <a:cubicBezTo>
                  <a:pt x="233429" y="685800"/>
                  <a:pt x="99129" y="609104"/>
                  <a:pt x="36280" y="488938"/>
                </a:cubicBezTo>
                <a:lnTo>
                  <a:pt x="381000" y="3429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sp>
        <p:nvSpPr>
          <p:cNvPr id="8220" name="Pie 53"/>
          <p:cNvSpPr>
            <a:spLocks noChangeArrowheads="1"/>
          </p:cNvSpPr>
          <p:nvPr/>
        </p:nvSpPr>
        <p:spPr bwMode="auto">
          <a:xfrm rot="1387744">
            <a:off x="6732588" y="5157788"/>
            <a:ext cx="762000" cy="685800"/>
          </a:xfrm>
          <a:custGeom>
            <a:avLst/>
            <a:gdLst>
              <a:gd name="T0" fmla="*/ 762000 w 762000"/>
              <a:gd name="T1" fmla="*/ 342900 h 685800"/>
              <a:gd name="T2" fmla="*/ 381000 w 762000"/>
              <a:gd name="T3" fmla="*/ 685800 h 685800"/>
              <a:gd name="T4" fmla="*/ 0 w 762000"/>
              <a:gd name="T5" fmla="*/ 342900 h 685800"/>
              <a:gd name="T6" fmla="*/ 381000 w 762000"/>
              <a:gd name="T7" fmla="*/ 0 h 685800"/>
              <a:gd name="T8" fmla="*/ 0 60000 65536"/>
              <a:gd name="T9" fmla="*/ 0 60000 65536"/>
              <a:gd name="T10" fmla="*/ 0 60000 65536"/>
              <a:gd name="T11" fmla="*/ 0 60000 65536"/>
              <a:gd name="T12" fmla="*/ 111592 w 762000"/>
              <a:gd name="T13" fmla="*/ 100433 h 685800"/>
              <a:gd name="T14" fmla="*/ 650408 w 762000"/>
              <a:gd name="T15" fmla="*/ 585367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685800">
                <a:moveTo>
                  <a:pt x="762000" y="342900"/>
                </a:moveTo>
                <a:lnTo>
                  <a:pt x="762000" y="342900"/>
                </a:lnTo>
                <a:cubicBezTo>
                  <a:pt x="762000" y="532278"/>
                  <a:pt x="591420" y="685800"/>
                  <a:pt x="381000" y="685800"/>
                </a:cubicBezTo>
                <a:cubicBezTo>
                  <a:pt x="233429" y="685800"/>
                  <a:pt x="99129" y="609104"/>
                  <a:pt x="36280" y="488938"/>
                </a:cubicBezTo>
                <a:lnTo>
                  <a:pt x="381000" y="342900"/>
                </a:lnTo>
                <a:lnTo>
                  <a:pt x="762000" y="3429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endParaRPr lang="pt-PT"/>
          </a:p>
        </p:txBody>
      </p:sp>
      <p:sp>
        <p:nvSpPr>
          <p:cNvPr id="3" name="Pie 53"/>
          <p:cNvSpPr>
            <a:spLocks noChangeArrowheads="1"/>
          </p:cNvSpPr>
          <p:nvPr/>
        </p:nvSpPr>
        <p:spPr bwMode="auto">
          <a:xfrm>
            <a:off x="6227763" y="5084763"/>
            <a:ext cx="762000" cy="685800"/>
          </a:xfrm>
          <a:custGeom>
            <a:avLst/>
            <a:gdLst>
              <a:gd name="T0" fmla="*/ 762000 w 762000"/>
              <a:gd name="T1" fmla="*/ 342900 h 685800"/>
              <a:gd name="T2" fmla="*/ 381000 w 762000"/>
              <a:gd name="T3" fmla="*/ 685800 h 685800"/>
              <a:gd name="T4" fmla="*/ 0 w 762000"/>
              <a:gd name="T5" fmla="*/ 342900 h 685800"/>
              <a:gd name="T6" fmla="*/ 381000 w 762000"/>
              <a:gd name="T7" fmla="*/ 0 h 685800"/>
              <a:gd name="T8" fmla="*/ 0 60000 65536"/>
              <a:gd name="T9" fmla="*/ 1 60000 65536"/>
              <a:gd name="T10" fmla="*/ 2 60000 65536"/>
              <a:gd name="T11" fmla="*/ 3 60000 65536"/>
              <a:gd name="T12" fmla="*/ 111592 w 762000"/>
              <a:gd name="T13" fmla="*/ 100433 h 685800"/>
              <a:gd name="T14" fmla="*/ 650408 w 762000"/>
              <a:gd name="T15" fmla="*/ 585367 h 685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685800">
                <a:moveTo>
                  <a:pt x="762000" y="342900"/>
                </a:moveTo>
                <a:lnTo>
                  <a:pt x="762000" y="342900"/>
                </a:lnTo>
                <a:cubicBezTo>
                  <a:pt x="762000" y="532278"/>
                  <a:pt x="591420" y="685800"/>
                  <a:pt x="381000" y="685800"/>
                </a:cubicBezTo>
                <a:cubicBezTo>
                  <a:pt x="233429" y="685800"/>
                  <a:pt x="99129" y="609104"/>
                  <a:pt x="36280" y="488938"/>
                </a:cubicBezTo>
                <a:lnTo>
                  <a:pt x="381000" y="342900"/>
                </a:lnTo>
                <a:close/>
              </a:path>
            </a:pathLst>
          </a:custGeom>
          <a:solidFill>
            <a:srgbClr val="F2F2F2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latin typeface="+mn-lt"/>
              <a:ea typeface="+mn-ea"/>
            </a:endParaRPr>
          </a:p>
        </p:txBody>
      </p:sp>
      <p:grpSp>
        <p:nvGrpSpPr>
          <p:cNvPr id="8222" name="Group 44"/>
          <p:cNvGrpSpPr>
            <a:grpSpLocks noChangeAspect="1"/>
          </p:cNvGrpSpPr>
          <p:nvPr/>
        </p:nvGrpSpPr>
        <p:grpSpPr bwMode="auto">
          <a:xfrm>
            <a:off x="7019925" y="5105400"/>
            <a:ext cx="60325" cy="304800"/>
            <a:chOff x="5715000" y="2591594"/>
            <a:chExt cx="152400" cy="762000"/>
          </a:xfrm>
        </p:grpSpPr>
        <p:cxnSp>
          <p:nvCxnSpPr>
            <p:cNvPr id="8224" name="Straight Connector 45"/>
            <p:cNvCxnSpPr>
              <a:cxnSpLocks noChangeShapeType="1"/>
              <a:endCxn id="47" idx="2"/>
            </p:cNvCxnSpPr>
            <p:nvPr/>
          </p:nvCxnSpPr>
          <p:spPr bwMode="auto">
            <a:xfrm rot="5400000">
              <a:off x="5638404" y="2744392"/>
              <a:ext cx="30559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7" name="Rounded Rectangle 46"/>
            <p:cNvSpPr>
              <a:spLocks noChangeArrowheads="1"/>
            </p:cNvSpPr>
            <p:nvPr/>
          </p:nvSpPr>
          <p:spPr bwMode="auto">
            <a:xfrm>
              <a:off x="5715000" y="2817814"/>
              <a:ext cx="152400" cy="793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cxnSp>
          <p:nvCxnSpPr>
            <p:cNvPr id="8226" name="Straight Connector 47"/>
            <p:cNvCxnSpPr>
              <a:cxnSpLocks noChangeShapeType="1"/>
              <a:stCxn id="47" idx="2"/>
            </p:cNvCxnSpPr>
            <p:nvPr/>
          </p:nvCxnSpPr>
          <p:spPr bwMode="auto">
            <a:xfrm rot="5400000">
              <a:off x="5562999" y="3125392"/>
              <a:ext cx="456405" cy="0"/>
            </a:xfrm>
            <a:prstGeom prst="line">
              <a:avLst/>
            </a:prstGeom>
            <a:noFill/>
            <a:ln w="25400">
              <a:solidFill>
                <a:srgbClr val="F2F2F2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8223" name="Título 1"/>
          <p:cNvSpPr txBox="1">
            <a:spLocks/>
          </p:cNvSpPr>
          <p:nvPr/>
        </p:nvSpPr>
        <p:spPr bwMode="auto">
          <a:xfrm>
            <a:off x="838200" y="76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spcAft>
                <a:spcPts val="1200"/>
              </a:spcAft>
            </a:pPr>
            <a:r>
              <a:rPr lang="en-GB" altLang="en-US" sz="1600" b="1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PORTUGUESE OCEANOGRAFIC OBSERVATION NETWORK</a:t>
            </a:r>
          </a:p>
          <a:p>
            <a:pPr algn="r" eaLnBrk="1" hangingPunct="1">
              <a:spcAft>
                <a:spcPts val="1200"/>
              </a:spcAft>
            </a:pPr>
            <a:r>
              <a:rPr lang="en-GB" altLang="en-US" sz="1600" b="1">
                <a:solidFill>
                  <a:schemeClr val="bg1"/>
                </a:solidFill>
                <a:latin typeface="Trebuchet MS" pitchFamily="34" charset="0"/>
                <a:cs typeface="Arial" charset="0"/>
              </a:rPr>
              <a:t>HF Radar Network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6711"/>
            <a:ext cx="9144000" cy="5831289"/>
          </a:xfrm>
          <a:prstGeom prst="rect">
            <a:avLst/>
          </a:prstGeom>
        </p:spPr>
      </p:pic>
      <p:sp>
        <p:nvSpPr>
          <p:cNvPr id="80" name="Título 1"/>
          <p:cNvSpPr txBox="1">
            <a:spLocks/>
          </p:cNvSpPr>
          <p:nvPr/>
        </p:nvSpPr>
        <p:spPr bwMode="auto">
          <a:xfrm>
            <a:off x="838200" y="76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en-GB" alt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PORTUGUESE OCEANOGRAFIC OBSERVATION NETWORK</a:t>
            </a:r>
          </a:p>
          <a:p>
            <a:pPr algn="r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en-GB" altLang="en-US" sz="1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HF Radar Network</a:t>
            </a:r>
          </a:p>
          <a:p>
            <a:pPr algn="r" eaLnBrk="1" hangingPunct="1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pt-PT" alt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OBSERVATÓRIO OCEANOGRÁFICO DA MADEIRA</a:t>
            </a:r>
            <a:endParaRPr lang="en-GB" altLang="en-US" sz="1600" b="1" dirty="0" smtClean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 txBox="1">
            <a:spLocks noGrp="1"/>
          </p:cNvSpPr>
          <p:nvPr/>
        </p:nvSpPr>
        <p:spPr bwMode="auto">
          <a:xfrm>
            <a:off x="7019925" y="65516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8CEE0E8-6DF6-47B5-B1C4-103B45DAA964}" type="slidenum">
              <a:rPr lang="pt-PT" altLang="en-US" sz="12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/>
              <a:t>5</a:t>
            </a:fld>
            <a:endParaRPr lang="pt-PT" altLang="en-US" sz="12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292100" y="908050"/>
            <a:ext cx="849630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pt-PT" sz="24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RADAR ON RAIA</a:t>
            </a:r>
            <a:r>
              <a:rPr lang="pt-PT" altLang="pt-PT" sz="24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– Radares no Observatório do Norte RAIA</a:t>
            </a:r>
            <a:r>
              <a:rPr lang="en-US" altLang="pt-PT" sz="24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</a:t>
            </a:r>
          </a:p>
        </p:txBody>
      </p:sp>
      <p:sp>
        <p:nvSpPr>
          <p:cNvPr id="10244" name="TextBox 19"/>
          <p:cNvSpPr txBox="1">
            <a:spLocks noChangeArrowheads="1"/>
          </p:cNvSpPr>
          <p:nvPr/>
        </p:nvSpPr>
        <p:spPr bwMode="auto">
          <a:xfrm>
            <a:off x="3779838" y="1484313"/>
            <a:ext cx="507682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just" eaLnBrk="1" hangingPunct="1">
              <a:spcAft>
                <a:spcPts val="1200"/>
              </a:spcAft>
            </a:pPr>
            <a:r>
              <a:rPr lang="en-US" altLang="en-US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Gold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Reinforce investigation, develop technology and innovation; Improve scientific </a:t>
            </a:r>
            <a:r>
              <a:rPr lang="en-US" altLang="en-US" sz="1500" dirty="0" err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excellency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on the Iberian space.</a:t>
            </a:r>
          </a:p>
          <a:p>
            <a:pPr marL="0" lvl="1" algn="just" eaLnBrk="1" hangingPunct="1">
              <a:spcAft>
                <a:spcPts val="1200"/>
              </a:spcAft>
            </a:pPr>
            <a:r>
              <a:rPr lang="en-US" altLang="en-US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Period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</a:t>
            </a:r>
            <a:r>
              <a:rPr lang="en-US" altLang="en-US" sz="1500" dirty="0" smtClean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2018 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– </a:t>
            </a:r>
            <a:r>
              <a:rPr lang="en-US" altLang="en-US" sz="1500" dirty="0" smtClean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31/12/2020</a:t>
            </a:r>
            <a:endParaRPr lang="en-US" altLang="en-US" sz="1500" dirty="0">
              <a:solidFill>
                <a:srgbClr val="254061"/>
              </a:solidFill>
              <a:latin typeface="Trebuchet MS" pitchFamily="34" charset="0"/>
              <a:cs typeface="Arial" charset="0"/>
            </a:endParaRPr>
          </a:p>
          <a:p>
            <a:pPr marL="0" lvl="1" algn="just" eaLnBrk="1" hangingPunct="1">
              <a:spcAft>
                <a:spcPts val="1200"/>
              </a:spcAft>
            </a:pPr>
            <a:r>
              <a:rPr lang="en-US" altLang="en-US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TASK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(1) Develop and reinforce the present cross-border observation HF Radar network  with two more stations.</a:t>
            </a:r>
          </a:p>
          <a:p>
            <a:pPr marL="342900" indent="-342900" algn="just" eaLnBrk="1" hangingPunct="1"/>
            <a:r>
              <a:rPr lang="en-US" altLang="pt-PT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Funding</a:t>
            </a:r>
            <a:r>
              <a:rPr lang="en-US" altLang="pt-PT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POCTEP </a:t>
            </a:r>
          </a:p>
          <a:p>
            <a:pPr marL="342900" indent="-342900" algn="just" eaLnBrk="1" hangingPunct="1"/>
            <a:r>
              <a:rPr lang="en-US" altLang="pt-PT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              </a:t>
            </a:r>
          </a:p>
        </p:txBody>
      </p:sp>
      <p:pic>
        <p:nvPicPr>
          <p:cNvPr id="10245" name="Picture 5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12863"/>
            <a:ext cx="3527425" cy="46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838" y="6092825"/>
            <a:ext cx="69167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ítulo 1"/>
          <p:cNvSpPr>
            <a:spLocks/>
          </p:cNvSpPr>
          <p:nvPr/>
        </p:nvSpPr>
        <p:spPr bwMode="auto">
          <a:xfrm>
            <a:off x="914400" y="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en-US" sz="2000" b="1" dirty="0" smtClean="0">
                <a:solidFill>
                  <a:srgbClr val="002060"/>
                </a:solidFill>
                <a:latin typeface="Trebuchet MS" pitchFamily="34" charset="0"/>
              </a:rPr>
              <a:t>Project to be submitted</a:t>
            </a:r>
            <a:endParaRPr lang="en-US" altLang="en-US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292100" y="908050"/>
            <a:ext cx="849630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pt-PT" sz="24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HFISH – HF F</a:t>
            </a:r>
            <a:r>
              <a:rPr lang="en-US" altLang="pt-PT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ish Management</a:t>
            </a:r>
          </a:p>
        </p:txBody>
      </p:sp>
      <p:sp>
        <p:nvSpPr>
          <p:cNvPr id="14339" name="TextBox 19"/>
          <p:cNvSpPr txBox="1">
            <a:spLocks noChangeArrowheads="1"/>
          </p:cNvSpPr>
          <p:nvPr/>
        </p:nvSpPr>
        <p:spPr bwMode="auto">
          <a:xfrm>
            <a:off x="3779838" y="1916113"/>
            <a:ext cx="50768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just" eaLnBrk="1" hangingPunct="1">
              <a:spcAft>
                <a:spcPts val="1200"/>
              </a:spcAft>
            </a:pPr>
            <a:r>
              <a:rPr lang="en-US" altLang="en-US" sz="15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Gold</a:t>
            </a:r>
            <a:r>
              <a:rPr lang="en-US" altLang="en-US" sz="150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Correlate chlorophyll (SAT DATA) convergence patterns and surface currents (Radar HF DATA) with population densities of sardines and mackerel.</a:t>
            </a:r>
          </a:p>
          <a:p>
            <a:pPr marL="342900" indent="-342900" algn="just" eaLnBrk="1" hangingPunct="1"/>
            <a:endParaRPr lang="pt-PT" altLang="pt-PT" sz="1500">
              <a:solidFill>
                <a:srgbClr val="254061"/>
              </a:solidFill>
              <a:latin typeface="Trebuchet MS" pitchFamily="34" charset="0"/>
              <a:cs typeface="Arial" charset="0"/>
            </a:endParaRPr>
          </a:p>
          <a:p>
            <a:pPr marL="342900" indent="-342900" algn="just" eaLnBrk="1" hangingPunct="1"/>
            <a:r>
              <a:rPr lang="pt-PT" altLang="pt-PT" sz="15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Satus</a:t>
            </a:r>
            <a:r>
              <a:rPr lang="pt-PT" altLang="pt-PT" sz="150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Under Development</a:t>
            </a:r>
          </a:p>
          <a:p>
            <a:pPr marL="342900" indent="-342900" algn="just" eaLnBrk="1" hangingPunct="1"/>
            <a:endParaRPr lang="pt-PT" altLang="en-US" sz="1500">
              <a:solidFill>
                <a:srgbClr val="254061"/>
              </a:solidFill>
              <a:latin typeface="Trebuchet MS" pitchFamily="34" charset="0"/>
              <a:cs typeface="Arial" charset="0"/>
            </a:endParaRPr>
          </a:p>
          <a:p>
            <a:pPr marL="342900" indent="-342900" algn="just" eaLnBrk="1" hangingPunct="1"/>
            <a:r>
              <a:rPr lang="en-US" altLang="en-US" sz="150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Partners: IPMA, DGRM, UCOIMBRA, UAVEIRO, QUALITAS, CCDR-CENTRO</a:t>
            </a:r>
          </a:p>
          <a:p>
            <a:pPr marL="342900" indent="-342900" algn="just" eaLnBrk="1" hangingPunct="1"/>
            <a:endParaRPr lang="en-US" altLang="en-US" sz="1500">
              <a:solidFill>
                <a:srgbClr val="254061"/>
              </a:solidFill>
              <a:latin typeface="Trebuchet MS" pitchFamily="34" charset="0"/>
              <a:cs typeface="Arial" charset="0"/>
            </a:endParaRPr>
          </a:p>
          <a:p>
            <a:pPr marL="342900" indent="-342900" algn="just" eaLnBrk="1" hangingPunct="1"/>
            <a:r>
              <a:rPr lang="en-US" altLang="en-US" sz="150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Collaboration from RUTGERS (Josh Kohut)</a:t>
            </a:r>
            <a:endParaRPr lang="pt-PT" altLang="en-US" sz="1500">
              <a:solidFill>
                <a:srgbClr val="254061"/>
              </a:solidFill>
              <a:latin typeface="Trebuchet MS" pitchFamily="34" charset="0"/>
              <a:cs typeface="Arial" charset="0"/>
            </a:endParaRPr>
          </a:p>
        </p:txBody>
      </p:sp>
      <p:sp>
        <p:nvSpPr>
          <p:cNvPr id="14341" name="AutoShape 5" descr="Resultado de imagem para Joint Framework for Ocean Noise in the Atlantic Sea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PT" altLang="pt-PT"/>
          </a:p>
        </p:txBody>
      </p:sp>
      <p:sp>
        <p:nvSpPr>
          <p:cNvPr id="14342" name="AutoShape 6" descr="ANd9GcSKgS-d7yq5NMnvw_ufzRZ8pwmQ1Mi_Cu3VXKIqAy6oQ72Y5x8J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PT" altLang="pt-PT"/>
          </a:p>
        </p:txBody>
      </p:sp>
      <p:sp>
        <p:nvSpPr>
          <p:cNvPr id="14343" name="AutoShape 7" descr="ANd9GcSKgS-d7yq5NMnvw_ufzRZ8pwmQ1Mi_Cu3VXKIqAy6oQ72Y5x8J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PT" altLang="pt-PT"/>
          </a:p>
        </p:txBody>
      </p:sp>
      <p:pic>
        <p:nvPicPr>
          <p:cNvPr id="14344" name="Picture 10" descr="IHOC_ssc_chla_2015-0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1500"/>
            <a:ext cx="3833813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/>
          <p:cNvSpPr>
            <a:spLocks/>
          </p:cNvSpPr>
          <p:nvPr/>
        </p:nvSpPr>
        <p:spPr bwMode="auto">
          <a:xfrm>
            <a:off x="914400" y="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en-US" sz="2000" b="1" dirty="0" smtClean="0">
                <a:solidFill>
                  <a:srgbClr val="002060"/>
                </a:solidFill>
                <a:latin typeface="Trebuchet MS" pitchFamily="34" charset="0"/>
              </a:rPr>
              <a:t>Project to be submitted</a:t>
            </a:r>
            <a:endParaRPr lang="en-US" altLang="en-US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79467">
            <a:off x="6767513" y="2332038"/>
            <a:ext cx="2201862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Slide Number Placeholder 5"/>
          <p:cNvSpPr txBox="1">
            <a:spLocks noGrp="1"/>
          </p:cNvSpPr>
          <p:nvPr/>
        </p:nvSpPr>
        <p:spPr bwMode="auto">
          <a:xfrm>
            <a:off x="7019925" y="65516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E96E8972-DFBB-4C62-A483-EDC48B6E0F2B}" type="slidenum">
              <a:rPr lang="pt-PT" altLang="en-US" sz="1200">
                <a:solidFill>
                  <a:srgbClr val="898989"/>
                </a:solidFill>
                <a:latin typeface="Calibri" pitchFamily="34" charset="0"/>
                <a:cs typeface="Arial" charset="0"/>
              </a:rPr>
              <a:pPr algn="r" eaLnBrk="1" hangingPunct="1"/>
              <a:t>7</a:t>
            </a:fld>
            <a:endParaRPr lang="pt-PT" altLang="en-US" sz="1200">
              <a:solidFill>
                <a:srgbClr val="89898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292100" y="908050"/>
            <a:ext cx="8496300" cy="4572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PT" altLang="pt-PT" sz="24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OCASO – Observatório Costeiro Ambiental do SudOeste </a:t>
            </a:r>
            <a:r>
              <a:rPr lang="en-US" altLang="pt-PT" sz="2400" b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</a:t>
            </a:r>
          </a:p>
        </p:txBody>
      </p:sp>
      <p:sp>
        <p:nvSpPr>
          <p:cNvPr id="12293" name="TextBox 19"/>
          <p:cNvSpPr txBox="1">
            <a:spLocks noChangeArrowheads="1"/>
          </p:cNvSpPr>
          <p:nvPr/>
        </p:nvSpPr>
        <p:spPr bwMode="auto">
          <a:xfrm>
            <a:off x="0" y="5260975"/>
            <a:ext cx="9144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just" eaLnBrk="1" hangingPunct="1">
              <a:spcAft>
                <a:spcPts val="1200"/>
              </a:spcAft>
            </a:pPr>
            <a:r>
              <a:rPr lang="en-US" altLang="en-US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Period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</a:t>
            </a:r>
            <a:r>
              <a:rPr lang="en-US" altLang="en-US" sz="1500" dirty="0" smtClean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14/06/2017 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– 31/12/2019</a:t>
            </a:r>
          </a:p>
          <a:p>
            <a:pPr marL="0" lvl="1" algn="just" eaLnBrk="1" hangingPunct="1">
              <a:spcAft>
                <a:spcPts val="1200"/>
              </a:spcAft>
            </a:pPr>
            <a:r>
              <a:rPr lang="en-US" altLang="en-US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TASK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(1) ADCP </a:t>
            </a:r>
            <a:r>
              <a:rPr lang="en-US" altLang="en-US" sz="1500" i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Long Range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on the Faro WAVESCAN buoy; (2) Bottom pressure sensors by the same buoy; (3) </a:t>
            </a:r>
            <a:r>
              <a:rPr lang="en-US" altLang="en-US" sz="1500" b="1" u="sng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Installation of a CODAR Tsunami Detection Software Package (SSDA-TSUN) on the </a:t>
            </a:r>
            <a:r>
              <a:rPr lang="en-US" altLang="en-US" sz="1500" b="1" u="sng" dirty="0" err="1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Sagres</a:t>
            </a:r>
            <a:r>
              <a:rPr lang="en-US" altLang="en-US" sz="1500" b="1" u="sng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HF Radar station</a:t>
            </a:r>
            <a:r>
              <a:rPr lang="en-US" altLang="en-US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.</a:t>
            </a:r>
          </a:p>
          <a:p>
            <a:pPr marL="342900" indent="-342900" algn="just" eaLnBrk="1" hangingPunct="1"/>
            <a:r>
              <a:rPr lang="en-US" altLang="pt-PT" sz="1500" b="1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Funding</a:t>
            </a:r>
            <a:r>
              <a:rPr lang="en-US" altLang="pt-PT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: POCTEP – 1 750 000.00€</a:t>
            </a:r>
          </a:p>
          <a:p>
            <a:pPr marL="342900" indent="-342900" algn="just" eaLnBrk="1" hangingPunct="1"/>
            <a:r>
              <a:rPr lang="en-US" altLang="pt-PT" sz="1500" dirty="0">
                <a:solidFill>
                  <a:srgbClr val="254061"/>
                </a:solidFill>
                <a:latin typeface="Trebuchet MS" pitchFamily="34" charset="0"/>
                <a:cs typeface="Arial" charset="0"/>
              </a:rPr>
              <a:t>               </a:t>
            </a:r>
          </a:p>
        </p:txBody>
      </p:sp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6229350"/>
            <a:ext cx="42957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ítulo 1"/>
          <p:cNvSpPr>
            <a:spLocks/>
          </p:cNvSpPr>
          <p:nvPr/>
        </p:nvSpPr>
        <p:spPr bwMode="auto">
          <a:xfrm>
            <a:off x="914400" y="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en-US" sz="2000" b="1" dirty="0" smtClean="0">
                <a:solidFill>
                  <a:srgbClr val="002060"/>
                </a:solidFill>
                <a:latin typeface="Trebuchet MS" pitchFamily="34" charset="0"/>
              </a:rPr>
              <a:t>On going project</a:t>
            </a:r>
            <a:endParaRPr lang="en-US" altLang="en-US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1187450" y="4703763"/>
            <a:ext cx="6443663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altLang="pt-PT" sz="900">
                <a:solidFill>
                  <a:schemeClr val="tx2"/>
                </a:solidFill>
              </a:rPr>
              <a:t>From: Fernandes, M. (2015).</a:t>
            </a:r>
            <a:r>
              <a:rPr lang="pt-PT" altLang="pt-PT" sz="900">
                <a:solidFill>
                  <a:schemeClr val="tx2"/>
                </a:solidFill>
              </a:rPr>
              <a:t> Workshop Marine Technologies, </a:t>
            </a:r>
            <a:r>
              <a:rPr lang="en-US" altLang="pt-PT" sz="900">
                <a:solidFill>
                  <a:schemeClr val="tx2"/>
                </a:solidFill>
              </a:rPr>
              <a:t>Hydrographic</a:t>
            </a:r>
            <a:r>
              <a:rPr lang="pt-PT" altLang="pt-PT" sz="900">
                <a:solidFill>
                  <a:schemeClr val="tx2"/>
                </a:solidFill>
              </a:rPr>
              <a:t> </a:t>
            </a:r>
            <a:r>
              <a:rPr lang="en-US" altLang="pt-PT" sz="900">
                <a:solidFill>
                  <a:schemeClr val="tx2"/>
                </a:solidFill>
              </a:rPr>
              <a:t>Institute </a:t>
            </a:r>
            <a:r>
              <a:rPr lang="pt-PT" altLang="pt-PT" sz="900">
                <a:solidFill>
                  <a:schemeClr val="tx2"/>
                </a:solidFill>
              </a:rPr>
              <a:t> – </a:t>
            </a:r>
            <a:r>
              <a:rPr lang="en-US" altLang="pt-PT" sz="900">
                <a:solidFill>
                  <a:schemeClr val="tx2"/>
                </a:solidFill>
              </a:rPr>
              <a:t>Courtesy of QUALITAS.</a:t>
            </a:r>
            <a:r>
              <a:rPr lang="pt-PT" altLang="pt-PT" sz="900">
                <a:solidFill>
                  <a:srgbClr val="FF0000"/>
                </a:solidFill>
              </a:rPr>
              <a:t> </a:t>
            </a:r>
            <a:endParaRPr lang="en-US" altLang="pt-PT" sz="900">
              <a:solidFill>
                <a:srgbClr val="FF0000"/>
              </a:solidFill>
            </a:endParaRPr>
          </a:p>
        </p:txBody>
      </p:sp>
      <p:grpSp>
        <p:nvGrpSpPr>
          <p:cNvPr id="12297" name="Grupo 1"/>
          <p:cNvGrpSpPr>
            <a:grpSpLocks/>
          </p:cNvGrpSpPr>
          <p:nvPr/>
        </p:nvGrpSpPr>
        <p:grpSpPr bwMode="auto">
          <a:xfrm>
            <a:off x="1258888" y="1412875"/>
            <a:ext cx="6372225" cy="3308350"/>
            <a:chOff x="1258888" y="1412875"/>
            <a:chExt cx="6372225" cy="3308350"/>
          </a:xfrm>
        </p:grpSpPr>
        <p:pic>
          <p:nvPicPr>
            <p:cNvPr id="12298" name="Picture 0" descr="zonas_tsunamigenica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58888" y="1412875"/>
              <a:ext cx="6372225" cy="330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7" descr="logo_qremos_hq.jpg"/>
            <p:cNvPicPr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83937" y="1485815"/>
              <a:ext cx="1131500" cy="295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2091" y="2276872"/>
            <a:ext cx="451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4800" dirty="0" smtClean="0">
                <a:solidFill>
                  <a:schemeClr val="accent1">
                    <a:lumMod val="75000"/>
                  </a:schemeClr>
                </a:solidFill>
              </a:rPr>
              <a:t>OPERATIONAL</a:t>
            </a:r>
          </a:p>
          <a:p>
            <a:pPr algn="ctr"/>
            <a:r>
              <a:rPr lang="pt-PT" sz="4800" dirty="0" smtClean="0">
                <a:solidFill>
                  <a:schemeClr val="accent1">
                    <a:lumMod val="75000"/>
                  </a:schemeClr>
                </a:solidFill>
              </a:rPr>
              <a:t>APLICATIONS</a:t>
            </a:r>
            <a:endParaRPr lang="pt-PT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647700" y="0"/>
            <a:ext cx="8496300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pt-PT" altLang="pt-PT" sz="2000" b="1" dirty="0">
                <a:solidFill>
                  <a:srgbClr val="002060"/>
                </a:solidFill>
                <a:latin typeface="Trebuchet MS" pitchFamily="34" charset="0"/>
              </a:rPr>
              <a:t>MODEL Validation - HYCOM</a:t>
            </a:r>
            <a:endParaRPr lang="en-US" altLang="pt-PT" sz="2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sp>
        <p:nvSpPr>
          <p:cNvPr id="18436" name="AutoShape 5" descr="Resultado de imagem para Joint Framework for Ocean Noise in the Atlantic Sea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PT" altLang="pt-PT"/>
          </a:p>
        </p:txBody>
      </p:sp>
      <p:sp>
        <p:nvSpPr>
          <p:cNvPr id="18437" name="AutoShape 6" descr="ANd9GcSKgS-d7yq5NMnvw_ufzRZ8pwmQ1Mi_Cu3VXKIqAy6oQ72Y5x8J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PT" altLang="pt-PT"/>
          </a:p>
        </p:txBody>
      </p:sp>
      <p:sp>
        <p:nvSpPr>
          <p:cNvPr id="18438" name="AutoShape 7" descr="ANd9GcSKgS-d7yq5NMnvw_ufzRZ8pwmQ1Mi_Cu3VXKIqAy6oQ72Y5x8J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PT" altLang="pt-PT"/>
          </a:p>
        </p:txBody>
      </p:sp>
      <p:pic>
        <p:nvPicPr>
          <p:cNvPr id="18439" name="Imagem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5113"/>
            <a:ext cx="9144000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49014</TotalTime>
  <Words>316</Words>
  <Application>Microsoft Office PowerPoint</Application>
  <PresentationFormat>Apresentação no Ecrã (4:3)</PresentationFormat>
  <Paragraphs>56</Paragraphs>
  <Slides>16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3" baseType="lpstr">
      <vt:lpstr>MS PGothic</vt:lpstr>
      <vt:lpstr>MS PGothic</vt:lpstr>
      <vt:lpstr>Arial</vt:lpstr>
      <vt:lpstr>Calibri</vt:lpstr>
      <vt:lpstr>Tahoma</vt:lpstr>
      <vt:lpstr>Trebuchet MS</vt:lpstr>
      <vt:lpstr>Tema do Office</vt:lpstr>
      <vt:lpstr>Portuguese HF Radar Network: Security applications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Safety and Security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ASPOF TN Maura Sofia Neves</dc:creator>
  <cp:lastModifiedBy>Maria Fernandes</cp:lastModifiedBy>
  <cp:revision>108</cp:revision>
  <dcterms:created xsi:type="dcterms:W3CDTF">2014-12-02T14:40:52Z</dcterms:created>
  <dcterms:modified xsi:type="dcterms:W3CDTF">2017-09-25T20:33:19Z</dcterms:modified>
</cp:coreProperties>
</file>